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 id="2147483718" r:id="rId2"/>
    <p:sldMasterId id="2147483730" r:id="rId3"/>
    <p:sldMasterId id="2147483742" r:id="rId4"/>
  </p:sldMasterIdLst>
  <p:notesMasterIdLst>
    <p:notesMasterId r:id="rId18"/>
  </p:notesMasterIdLst>
  <p:sldIdLst>
    <p:sldId id="256" r:id="rId5"/>
    <p:sldId id="264" r:id="rId6"/>
    <p:sldId id="257" r:id="rId7"/>
    <p:sldId id="286" r:id="rId8"/>
    <p:sldId id="316" r:id="rId9"/>
    <p:sldId id="259" r:id="rId10"/>
    <p:sldId id="368" r:id="rId11"/>
    <p:sldId id="263" r:id="rId12"/>
    <p:sldId id="260" r:id="rId13"/>
    <p:sldId id="261" r:id="rId14"/>
    <p:sldId id="265" r:id="rId15"/>
    <p:sldId id="262" r:id="rId16"/>
    <p:sldId id="258"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BF163-3566-9640-B933-36940EEDA4B1}" type="datetimeFigureOut">
              <a:rPr lang="nl-NL" smtClean="0"/>
              <a:t>03-04-20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F3544-CC1D-C944-BB23-0D3DACE81B73}" type="slidenum">
              <a:rPr lang="nl-NL" smtClean="0"/>
              <a:t>‹nr.›</a:t>
            </a:fld>
            <a:endParaRPr lang="nl-NL"/>
          </a:p>
        </p:txBody>
      </p:sp>
    </p:spTree>
    <p:extLst>
      <p:ext uri="{BB962C8B-B14F-4D97-AF65-F5344CB8AC3E}">
        <p14:creationId xmlns:p14="http://schemas.microsoft.com/office/powerpoint/2010/main" val="394749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9C61E-FA29-48B5-B8E4-AFB31D3E600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21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4/3/20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‹nr.›</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7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4/3/20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22968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4/3/20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569449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9B113-C7C6-E149-AC79-F18493C690D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AACEDB1-5A47-B544-94C0-618888445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02D6073-8773-F04B-B941-912CABB42035}"/>
              </a:ext>
            </a:extLst>
          </p:cNvPr>
          <p:cNvSpPr>
            <a:spLocks noGrp="1"/>
          </p:cNvSpPr>
          <p:nvPr>
            <p:ph type="dt" sz="half" idx="10"/>
          </p:nvPr>
        </p:nvSpPr>
        <p:spPr/>
        <p:txBody>
          <a:bodyPr/>
          <a:lstStyle/>
          <a:p>
            <a:fld id="{62D6E202-B606-4609-B914-27C9371A1F6D}" type="datetime1">
              <a:rPr lang="en-US" smtClean="0"/>
              <a:t>4/3/20</a:t>
            </a:fld>
            <a:endParaRPr lang="en-US" dirty="0"/>
          </a:p>
        </p:txBody>
      </p:sp>
      <p:sp>
        <p:nvSpPr>
          <p:cNvPr id="5" name="Tijdelijke aanduiding voor voettekst 4">
            <a:extLst>
              <a:ext uri="{FF2B5EF4-FFF2-40B4-BE49-F238E27FC236}">
                <a16:creationId xmlns:a16="http://schemas.microsoft.com/office/drawing/2014/main" id="{9DD33C83-CB42-0045-A25D-6208194132C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5112DF55-67FD-B04B-B39B-4B868323924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038041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9793C-9FCC-3643-8839-6914EBA5155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42FCCD2-4ACE-B74A-ADB8-5E490C747D0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B4628E-E119-4E4E-8014-6D889324DFF3}"/>
              </a:ext>
            </a:extLst>
          </p:cNvPr>
          <p:cNvSpPr>
            <a:spLocks noGrp="1"/>
          </p:cNvSpPr>
          <p:nvPr>
            <p:ph type="dt" sz="half" idx="10"/>
          </p:nvPr>
        </p:nvSpPr>
        <p:spPr/>
        <p:txBody>
          <a:bodyPr/>
          <a:lstStyle/>
          <a:p>
            <a:fld id="{62D6E202-B606-4609-B914-27C9371A1F6D}" type="datetime1">
              <a:rPr lang="en-US" smtClean="0"/>
              <a:t>4/3/20</a:t>
            </a:fld>
            <a:endParaRPr lang="en-US" dirty="0"/>
          </a:p>
        </p:txBody>
      </p:sp>
      <p:sp>
        <p:nvSpPr>
          <p:cNvPr id="5" name="Tijdelijke aanduiding voor voettekst 4">
            <a:extLst>
              <a:ext uri="{FF2B5EF4-FFF2-40B4-BE49-F238E27FC236}">
                <a16:creationId xmlns:a16="http://schemas.microsoft.com/office/drawing/2014/main" id="{8720C06E-0611-0644-BA37-B45F0BD006BA}"/>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FE42AEB6-8BAD-EB49-AD55-A361FB8D033D}"/>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1983088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5E899-BA2B-EF46-83A1-B6AC80B2FBE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D408D74-A2E6-2E43-9A86-EA08821904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A5EB744-A626-FB4A-9219-F1A2F9679631}"/>
              </a:ext>
            </a:extLst>
          </p:cNvPr>
          <p:cNvSpPr>
            <a:spLocks noGrp="1"/>
          </p:cNvSpPr>
          <p:nvPr>
            <p:ph type="dt" sz="half" idx="10"/>
          </p:nvPr>
        </p:nvSpPr>
        <p:spPr/>
        <p:txBody>
          <a:bodyPr/>
          <a:lstStyle/>
          <a:p>
            <a:fld id="{62D6E202-B606-4609-B914-27C9371A1F6D}" type="datetime1">
              <a:rPr lang="en-US" smtClean="0"/>
              <a:t>4/3/20</a:t>
            </a:fld>
            <a:endParaRPr lang="en-US" dirty="0"/>
          </a:p>
        </p:txBody>
      </p:sp>
      <p:sp>
        <p:nvSpPr>
          <p:cNvPr id="5" name="Tijdelijke aanduiding voor voettekst 4">
            <a:extLst>
              <a:ext uri="{FF2B5EF4-FFF2-40B4-BE49-F238E27FC236}">
                <a16:creationId xmlns:a16="http://schemas.microsoft.com/office/drawing/2014/main" id="{96789C35-FF0C-7F43-AA99-8084D6C024E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E567A01-66C1-BF49-854D-E3FB9F2DA414}"/>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742819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3A5F9-79A8-A640-9287-756626DAEF2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27D05C3-5409-4B42-84AD-2A6EC07E0DA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0D4308B-E3B6-7046-A7EC-B251940901A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B9F3792-E6B5-0148-99DD-EDB44E405823}"/>
              </a:ext>
            </a:extLst>
          </p:cNvPr>
          <p:cNvSpPr>
            <a:spLocks noGrp="1"/>
          </p:cNvSpPr>
          <p:nvPr>
            <p:ph type="dt" sz="half" idx="10"/>
          </p:nvPr>
        </p:nvSpPr>
        <p:spPr/>
        <p:txBody>
          <a:bodyPr/>
          <a:lstStyle/>
          <a:p>
            <a:fld id="{62D6E202-B606-4609-B914-27C9371A1F6D}" type="datetime1">
              <a:rPr lang="en-US" smtClean="0"/>
              <a:t>4/3/20</a:t>
            </a:fld>
            <a:endParaRPr lang="en-US" dirty="0"/>
          </a:p>
        </p:txBody>
      </p:sp>
      <p:sp>
        <p:nvSpPr>
          <p:cNvPr id="6" name="Tijdelijke aanduiding voor voettekst 5">
            <a:extLst>
              <a:ext uri="{FF2B5EF4-FFF2-40B4-BE49-F238E27FC236}">
                <a16:creationId xmlns:a16="http://schemas.microsoft.com/office/drawing/2014/main" id="{162D7243-41D8-A848-90EC-8246B0D3C66C}"/>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807F58AB-F8EB-CF4F-A8FD-A6A6A78D513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55360778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E92A8-9C71-5D44-96E1-4DF1A929CA1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E426400-3377-3B43-85BF-A0A0DC553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87A04F7-7052-6748-AB34-B7A93824DE3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09A1B7E-0F25-A94F-8286-DF1E7F73B4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93A28EF-B025-B64A-8654-A7E675B5875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AD0A9DD-1CD5-C248-A4AF-5BDC7720B058}"/>
              </a:ext>
            </a:extLst>
          </p:cNvPr>
          <p:cNvSpPr>
            <a:spLocks noGrp="1"/>
          </p:cNvSpPr>
          <p:nvPr>
            <p:ph type="dt" sz="half" idx="10"/>
          </p:nvPr>
        </p:nvSpPr>
        <p:spPr/>
        <p:txBody>
          <a:bodyPr/>
          <a:lstStyle/>
          <a:p>
            <a:fld id="{62D6E202-B606-4609-B914-27C9371A1F6D}" type="datetime1">
              <a:rPr lang="en-US" smtClean="0"/>
              <a:t>4/3/20</a:t>
            </a:fld>
            <a:endParaRPr lang="en-US" dirty="0"/>
          </a:p>
        </p:txBody>
      </p:sp>
      <p:sp>
        <p:nvSpPr>
          <p:cNvPr id="8" name="Tijdelijke aanduiding voor voettekst 7">
            <a:extLst>
              <a:ext uri="{FF2B5EF4-FFF2-40B4-BE49-F238E27FC236}">
                <a16:creationId xmlns:a16="http://schemas.microsoft.com/office/drawing/2014/main" id="{F17C8780-4BD8-7543-B186-D92C78B8FC1A}"/>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32F96211-91AD-FB46-B92D-B77DD8A3884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30333204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3860C-B76C-7C45-BD61-F5993C22CC8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76C5135-E92C-014A-A4FB-2D9EC5A85A40}"/>
              </a:ext>
            </a:extLst>
          </p:cNvPr>
          <p:cNvSpPr>
            <a:spLocks noGrp="1"/>
          </p:cNvSpPr>
          <p:nvPr>
            <p:ph type="dt" sz="half" idx="10"/>
          </p:nvPr>
        </p:nvSpPr>
        <p:spPr/>
        <p:txBody>
          <a:bodyPr/>
          <a:lstStyle/>
          <a:p>
            <a:fld id="{62D6E202-B606-4609-B914-27C9371A1F6D}" type="datetime1">
              <a:rPr lang="en-US" smtClean="0"/>
              <a:t>4/3/20</a:t>
            </a:fld>
            <a:endParaRPr lang="en-US" dirty="0"/>
          </a:p>
        </p:txBody>
      </p:sp>
      <p:sp>
        <p:nvSpPr>
          <p:cNvPr id="4" name="Tijdelijke aanduiding voor voettekst 3">
            <a:extLst>
              <a:ext uri="{FF2B5EF4-FFF2-40B4-BE49-F238E27FC236}">
                <a16:creationId xmlns:a16="http://schemas.microsoft.com/office/drawing/2014/main" id="{D4F3470A-8626-6E42-8B0C-BA28FABAB02F}"/>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4DA078EF-D50F-344A-B5BA-76BD3666717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428772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0577CF9-9C8C-C148-98A7-6A796D395F6C}"/>
              </a:ext>
            </a:extLst>
          </p:cNvPr>
          <p:cNvSpPr>
            <a:spLocks noGrp="1"/>
          </p:cNvSpPr>
          <p:nvPr>
            <p:ph type="dt" sz="half" idx="10"/>
          </p:nvPr>
        </p:nvSpPr>
        <p:spPr/>
        <p:txBody>
          <a:bodyPr/>
          <a:lstStyle/>
          <a:p>
            <a:fld id="{62D6E202-B606-4609-B914-27C9371A1F6D}" type="datetime1">
              <a:rPr lang="en-US" smtClean="0"/>
              <a:t>4/3/20</a:t>
            </a:fld>
            <a:endParaRPr lang="en-US" dirty="0"/>
          </a:p>
        </p:txBody>
      </p:sp>
      <p:sp>
        <p:nvSpPr>
          <p:cNvPr id="3" name="Tijdelijke aanduiding voor voettekst 2">
            <a:extLst>
              <a:ext uri="{FF2B5EF4-FFF2-40B4-BE49-F238E27FC236}">
                <a16:creationId xmlns:a16="http://schemas.microsoft.com/office/drawing/2014/main" id="{F090F756-51AA-7143-AFBB-DE76FCB417E4}"/>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99933538-3DCB-8249-9C48-95730BE58A5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06463513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8C88C-6968-A54D-8411-43F97055EEC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FD5655B-AD1A-0A47-BAEB-531DD9A84E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E94D30A-D607-4544-A34A-79E1490B2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A3714CE-5F00-A34F-9871-D731C92307C7}"/>
              </a:ext>
            </a:extLst>
          </p:cNvPr>
          <p:cNvSpPr>
            <a:spLocks noGrp="1"/>
          </p:cNvSpPr>
          <p:nvPr>
            <p:ph type="dt" sz="half" idx="10"/>
          </p:nvPr>
        </p:nvSpPr>
        <p:spPr/>
        <p:txBody>
          <a:bodyPr/>
          <a:lstStyle/>
          <a:p>
            <a:fld id="{62D6E202-B606-4609-B914-27C9371A1F6D}" type="datetime1">
              <a:rPr lang="en-US" smtClean="0"/>
              <a:t>4/3/20</a:t>
            </a:fld>
            <a:endParaRPr lang="en-US" dirty="0"/>
          </a:p>
        </p:txBody>
      </p:sp>
      <p:sp>
        <p:nvSpPr>
          <p:cNvPr id="6" name="Tijdelijke aanduiding voor voettekst 5">
            <a:extLst>
              <a:ext uri="{FF2B5EF4-FFF2-40B4-BE49-F238E27FC236}">
                <a16:creationId xmlns:a16="http://schemas.microsoft.com/office/drawing/2014/main" id="{D836DB83-A1DF-794F-94E2-16E42148A991}"/>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BBA0C77D-E164-4F43-8276-955CE27358D1}"/>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73524346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4/3/20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989273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033B6-89E1-A94C-A3E5-0AD8C501A56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EA9C851-B49E-E74E-9A54-DFDEFEADBE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7F262BF-CC62-4642-8057-EBFCB5782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0F5AFAF-91AD-D347-B8D3-8010C4CE44F9}"/>
              </a:ext>
            </a:extLst>
          </p:cNvPr>
          <p:cNvSpPr>
            <a:spLocks noGrp="1"/>
          </p:cNvSpPr>
          <p:nvPr>
            <p:ph type="dt" sz="half" idx="10"/>
          </p:nvPr>
        </p:nvSpPr>
        <p:spPr/>
        <p:txBody>
          <a:bodyPr/>
          <a:lstStyle/>
          <a:p>
            <a:fld id="{62D6E202-B606-4609-B914-27C9371A1F6D}" type="datetime1">
              <a:rPr lang="en-US" smtClean="0"/>
              <a:t>4/3/20</a:t>
            </a:fld>
            <a:endParaRPr lang="en-US" dirty="0"/>
          </a:p>
        </p:txBody>
      </p:sp>
      <p:sp>
        <p:nvSpPr>
          <p:cNvPr id="6" name="Tijdelijke aanduiding voor voettekst 5">
            <a:extLst>
              <a:ext uri="{FF2B5EF4-FFF2-40B4-BE49-F238E27FC236}">
                <a16:creationId xmlns:a16="http://schemas.microsoft.com/office/drawing/2014/main" id="{24E2DD7E-5E5D-8C46-AECF-A9928F842242}"/>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E0021188-DAFE-DF46-B8D3-59D1DD1B46E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64576905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EF1D9-B29D-4B48-B123-3416F395E65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1A85F58-46BC-5847-92AC-6E9CC10A25C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A406AF-D4FD-3344-B1FB-04E754A7FBCF}"/>
              </a:ext>
            </a:extLst>
          </p:cNvPr>
          <p:cNvSpPr>
            <a:spLocks noGrp="1"/>
          </p:cNvSpPr>
          <p:nvPr>
            <p:ph type="dt" sz="half" idx="10"/>
          </p:nvPr>
        </p:nvSpPr>
        <p:spPr/>
        <p:txBody>
          <a:bodyPr/>
          <a:lstStyle/>
          <a:p>
            <a:fld id="{62D6E202-B606-4609-B914-27C9371A1F6D}" type="datetime1">
              <a:rPr lang="en-US" smtClean="0"/>
              <a:t>4/3/20</a:t>
            </a:fld>
            <a:endParaRPr lang="en-US" dirty="0"/>
          </a:p>
        </p:txBody>
      </p:sp>
      <p:sp>
        <p:nvSpPr>
          <p:cNvPr id="5" name="Tijdelijke aanduiding voor voettekst 4">
            <a:extLst>
              <a:ext uri="{FF2B5EF4-FFF2-40B4-BE49-F238E27FC236}">
                <a16:creationId xmlns:a16="http://schemas.microsoft.com/office/drawing/2014/main" id="{141CB938-5EC4-3441-8971-B027CBCEB5DC}"/>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F8D9248-959F-504D-807C-15D485FE08D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37604744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373A02E-F3A9-4345-963F-E2181F63DA5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BADC811-74F2-244E-8A23-1ECA708E0C0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7C8F56-8C07-2249-A192-80C21C82E2BA}"/>
              </a:ext>
            </a:extLst>
          </p:cNvPr>
          <p:cNvSpPr>
            <a:spLocks noGrp="1"/>
          </p:cNvSpPr>
          <p:nvPr>
            <p:ph type="dt" sz="half" idx="10"/>
          </p:nvPr>
        </p:nvSpPr>
        <p:spPr/>
        <p:txBody>
          <a:bodyPr/>
          <a:lstStyle/>
          <a:p>
            <a:fld id="{62D6E202-B606-4609-B914-27C9371A1F6D}" type="datetime1">
              <a:rPr lang="en-US" smtClean="0"/>
              <a:t>4/3/20</a:t>
            </a:fld>
            <a:endParaRPr lang="en-US" dirty="0"/>
          </a:p>
        </p:txBody>
      </p:sp>
      <p:sp>
        <p:nvSpPr>
          <p:cNvPr id="5" name="Tijdelijke aanduiding voor voettekst 4">
            <a:extLst>
              <a:ext uri="{FF2B5EF4-FFF2-40B4-BE49-F238E27FC236}">
                <a16:creationId xmlns:a16="http://schemas.microsoft.com/office/drawing/2014/main" id="{6DE38E0D-0A0E-E240-B067-C95FD8A918D8}"/>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7F58854-0AC3-5B42-B4B8-790617ECDB3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44093025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4/3/20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99572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4/3/20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751823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4/3/20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95316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66994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267407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797078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02718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4/3/20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435526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4/3/20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795948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4/3/20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120390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759446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4/3/20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696323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87842188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86464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440628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165815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22994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17702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4/3/20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9945321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0593096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1135265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586625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3940613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49333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4/3/20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4833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4/3/20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406040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4/3/20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04119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4/3/20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206496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4/3/20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61419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gi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4/3/20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209306647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31F3E6A-1397-604D-A8BA-BEBFE633F2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8BE0DFE-C0B2-4646-BE05-A33EBC6CC9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F73EC7-3E66-6143-98AC-513C178FF7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4/3/20</a:t>
            </a:fld>
            <a:endParaRPr lang="en-US" dirty="0"/>
          </a:p>
        </p:txBody>
      </p:sp>
      <p:sp>
        <p:nvSpPr>
          <p:cNvPr id="5" name="Tijdelijke aanduiding voor voettekst 4">
            <a:extLst>
              <a:ext uri="{FF2B5EF4-FFF2-40B4-BE49-F238E27FC236}">
                <a16:creationId xmlns:a16="http://schemas.microsoft.com/office/drawing/2014/main" id="{EEEBC3BC-F1F2-5B4F-BF61-3A32FCE0F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BA383F2C-6F17-124D-B54A-96FCC03D2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148592794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t>4/3/20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t>‹nr.›</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041732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417885021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iki.groenkennisnet.nl/display/FIT/1.+Voedseltransitie%3A+naar+een+duurzamer+en+gezonder+voedselsysteem"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hyperlink" Target="https://sustainabledevelopment.un.org/sdg1" TargetMode="External"/><Relationship Id="rId5" Type="http://schemas.openxmlformats.org/officeDocument/2006/relationships/hyperlink" Target="https://youtu.be/kGcrYkHwE80"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35.xml"/><Relationship Id="rId4" Type="http://schemas.openxmlformats.org/officeDocument/2006/relationships/hyperlink" Target="http://www.oecdbetterlifeindex.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5CBDA4A-6CED-4911-A737-5FCF5D1B364D}"/>
              </a:ext>
            </a:extLst>
          </p:cNvPr>
          <p:cNvPicPr>
            <a:picLocks noChangeAspect="1"/>
          </p:cNvPicPr>
          <p:nvPr/>
        </p:nvPicPr>
        <p:blipFill rotWithShape="1">
          <a:blip r:embed="rId2"/>
          <a:srcRect l="9091" t="48864"/>
          <a:stretch/>
        </p:blipFill>
        <p:spPr>
          <a:xfrm>
            <a:off x="-2" y="10"/>
            <a:ext cx="12192002" cy="6857990"/>
          </a:xfrm>
          <a:prstGeom prst="rect">
            <a:avLst/>
          </a:prstGeom>
        </p:spPr>
      </p:pic>
      <p:sp>
        <p:nvSpPr>
          <p:cNvPr id="22"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248767D-6709-504B-9640-BA3CFCB94210}"/>
              </a:ext>
            </a:extLst>
          </p:cNvPr>
          <p:cNvSpPr>
            <a:spLocks noGrp="1"/>
          </p:cNvSpPr>
          <p:nvPr>
            <p:ph type="ctrTitle"/>
          </p:nvPr>
        </p:nvSpPr>
        <p:spPr>
          <a:xfrm>
            <a:off x="404553" y="3091928"/>
            <a:ext cx="9078562" cy="2387600"/>
          </a:xfrm>
        </p:spPr>
        <p:txBody>
          <a:bodyPr>
            <a:normAutofit/>
          </a:bodyPr>
          <a:lstStyle/>
          <a:p>
            <a:r>
              <a:rPr lang="nl-NL" sz="6600"/>
              <a:t>De stad van de toekomst/lifestyle</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46066BE0-DAF2-DB4B-8818-505BCB54BB28}"/>
              </a:ext>
            </a:extLst>
          </p:cNvPr>
          <p:cNvSpPr>
            <a:spLocks noGrp="1"/>
          </p:cNvSpPr>
          <p:nvPr>
            <p:ph type="subTitle" idx="1"/>
          </p:nvPr>
        </p:nvSpPr>
        <p:spPr>
          <a:xfrm>
            <a:off x="404553" y="5624945"/>
            <a:ext cx="9078562" cy="592975"/>
          </a:xfrm>
        </p:spPr>
        <p:txBody>
          <a:bodyPr anchor="ctr">
            <a:normAutofit/>
          </a:bodyPr>
          <a:lstStyle/>
          <a:p>
            <a:pPr>
              <a:spcAft>
                <a:spcPts val="600"/>
              </a:spcAft>
            </a:pPr>
            <a:r>
              <a:rPr lang="nl-NL" dirty="0"/>
              <a:t>Week 8, rode draad en voorbereiding toets </a:t>
            </a:r>
          </a:p>
        </p:txBody>
      </p:sp>
    </p:spTree>
    <p:extLst>
      <p:ext uri="{BB962C8B-B14F-4D97-AF65-F5344CB8AC3E}">
        <p14:creationId xmlns:p14="http://schemas.microsoft.com/office/powerpoint/2010/main" val="86044033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4CB09-FFE3-844F-9FE8-CBAED943A201}"/>
              </a:ext>
            </a:extLst>
          </p:cNvPr>
          <p:cNvSpPr>
            <a:spLocks noGrp="1"/>
          </p:cNvSpPr>
          <p:nvPr>
            <p:ph type="title"/>
          </p:nvPr>
        </p:nvSpPr>
        <p:spPr/>
        <p:txBody>
          <a:bodyPr>
            <a:normAutofit fontScale="90000"/>
          </a:bodyPr>
          <a:lstStyle/>
          <a:p>
            <a:r>
              <a:rPr lang="nl-NL" dirty="0"/>
              <a:t>Voeding in het verleden, heden en toekomst</a:t>
            </a:r>
          </a:p>
        </p:txBody>
      </p:sp>
      <p:sp>
        <p:nvSpPr>
          <p:cNvPr id="3" name="Tijdelijke aanduiding voor inhoud 2">
            <a:extLst>
              <a:ext uri="{FF2B5EF4-FFF2-40B4-BE49-F238E27FC236}">
                <a16:creationId xmlns:a16="http://schemas.microsoft.com/office/drawing/2014/main" id="{28133F8C-78F8-2B47-96E5-BD1ABBC95BF8}"/>
              </a:ext>
            </a:extLst>
          </p:cNvPr>
          <p:cNvSpPr>
            <a:spLocks noGrp="1"/>
          </p:cNvSpPr>
          <p:nvPr>
            <p:ph idx="1"/>
          </p:nvPr>
        </p:nvSpPr>
        <p:spPr/>
        <p:txBody>
          <a:bodyPr>
            <a:normAutofit fontScale="92500"/>
          </a:bodyPr>
          <a:lstStyle/>
          <a:p>
            <a:r>
              <a:rPr lang="nl-NL" dirty="0"/>
              <a:t>Je bent bekend met de ontwikkelingen in de tijd als het gaat om voeding (gemaksvoeding, super </a:t>
            </a:r>
            <a:r>
              <a:rPr lang="nl-NL" dirty="0" err="1"/>
              <a:t>foods</a:t>
            </a:r>
            <a:r>
              <a:rPr lang="nl-NL" dirty="0"/>
              <a:t> etc.)</a:t>
            </a:r>
          </a:p>
          <a:p>
            <a:r>
              <a:rPr lang="nl-NL" dirty="0"/>
              <a:t>Je kent de richtlijnen goede voeding, waar is het uit opgebouwd en je kunt de relatie leggen naar de schijf van vijf.</a:t>
            </a:r>
          </a:p>
          <a:p>
            <a:r>
              <a:rPr lang="nl-NL" dirty="0"/>
              <a:t>Je kent de voedseltransities die moeten gaan plaatsvinden in de toekomst om een duurzaam voedselsysteem te realiseren</a:t>
            </a:r>
          </a:p>
          <a:p>
            <a:endParaRPr lang="nl-NL" dirty="0"/>
          </a:p>
        </p:txBody>
      </p:sp>
    </p:spTree>
    <p:extLst>
      <p:ext uri="{BB962C8B-B14F-4D97-AF65-F5344CB8AC3E}">
        <p14:creationId xmlns:p14="http://schemas.microsoft.com/office/powerpoint/2010/main" val="160444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6049037-CA20-C045-BB69-85DF586D669A}"/>
              </a:ext>
            </a:extLst>
          </p:cNvPr>
          <p:cNvSpPr>
            <a:spLocks noGrp="1"/>
          </p:cNvSpPr>
          <p:nvPr>
            <p:ph type="title"/>
          </p:nvPr>
        </p:nvSpPr>
        <p:spPr>
          <a:xfrm>
            <a:off x="581192" y="702156"/>
            <a:ext cx="11029616" cy="1188720"/>
          </a:xfrm>
          <a:prstGeom prst="ellipse">
            <a:avLst/>
          </a:prstGeom>
        </p:spPr>
        <p:txBody>
          <a:bodyPr vert="horz" lIns="91440" tIns="45720" rIns="91440" bIns="45720" rtlCol="0" anchor="b">
            <a:normAutofit/>
          </a:bodyPr>
          <a:lstStyle/>
          <a:p>
            <a:r>
              <a:rPr lang="en-US" sz="1800" b="0" kern="1200" cap="all" dirty="0">
                <a:solidFill>
                  <a:schemeClr val="tx1">
                    <a:lumMod val="75000"/>
                    <a:lumOff val="25000"/>
                  </a:schemeClr>
                </a:solidFill>
                <a:latin typeface="+mj-lt"/>
                <a:ea typeface="+mj-ea"/>
                <a:cs typeface="+mj-cs"/>
                <a:hlinkClick r:id="rId2"/>
              </a:rPr>
              <a:t>Link: Voedseltransitie: naar een duurzamer en gezonder voedselsysteem</a:t>
            </a:r>
            <a:br>
              <a:rPr lang="en-US" sz="1800" b="0" kern="1200" cap="all" dirty="0">
                <a:solidFill>
                  <a:schemeClr val="tx1">
                    <a:lumMod val="75000"/>
                    <a:lumOff val="25000"/>
                  </a:schemeClr>
                </a:solidFill>
                <a:latin typeface="+mj-lt"/>
                <a:ea typeface="+mj-ea"/>
                <a:cs typeface="+mj-cs"/>
              </a:rPr>
            </a:br>
            <a:endParaRPr lang="en-US" sz="1800" b="0" kern="1200" cap="all" dirty="0">
              <a:solidFill>
                <a:schemeClr val="tx1">
                  <a:lumMod val="75000"/>
                  <a:lumOff val="25000"/>
                </a:schemeClr>
              </a:solidFill>
              <a:latin typeface="+mj-lt"/>
              <a:ea typeface="+mj-ea"/>
              <a:cs typeface="+mj-cs"/>
            </a:endParaRPr>
          </a:p>
        </p:txBody>
      </p:sp>
      <p:sp>
        <p:nvSpPr>
          <p:cNvPr id="14" name="Rectangle 13">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p:cNvPicPr>
            <a:picLocks noGrp="1" noChangeAspect="1"/>
          </p:cNvPicPr>
          <p:nvPr>
            <p:ph idx="1"/>
          </p:nvPr>
        </p:nvPicPr>
        <p:blipFill rotWithShape="1">
          <a:blip r:embed="rId3"/>
          <a:srcRect l="3341" r="19766" b="1"/>
          <a:stretch/>
        </p:blipFill>
        <p:spPr>
          <a:xfrm>
            <a:off x="611392" y="2347105"/>
            <a:ext cx="5074920" cy="3712464"/>
          </a:xfrm>
          <a:prstGeom prst="rect">
            <a:avLst/>
          </a:prstGeom>
        </p:spPr>
      </p:pic>
      <p:sp>
        <p:nvSpPr>
          <p:cNvPr id="4" name="Rechthoek 3">
            <a:extLst>
              <a:ext uri="{FF2B5EF4-FFF2-40B4-BE49-F238E27FC236}">
                <a16:creationId xmlns:a16="http://schemas.microsoft.com/office/drawing/2014/main" id="{30985E6B-DDBE-3E4D-981C-4DD279E77663}"/>
              </a:ext>
            </a:extLst>
          </p:cNvPr>
          <p:cNvSpPr/>
          <p:nvPr/>
        </p:nvSpPr>
        <p:spPr>
          <a:xfrm>
            <a:off x="6340830" y="2340864"/>
            <a:ext cx="5269977" cy="3634486"/>
          </a:xfrm>
          <a:prstGeom prst="rect">
            <a:avLst/>
          </a:prstGeom>
        </p:spPr>
        <p:txBody>
          <a:bodyPr vert="horz" lIns="91440" tIns="45720" rIns="91440" bIns="45720" rtlCol="0" anchor="ctr">
            <a:normAutofit/>
          </a:bodyPr>
          <a:lstStyle/>
          <a:p>
            <a:pPr marL="0" marR="0" lvl="0" indent="-228600" defTabSz="457200" fontAlgn="auto">
              <a:spcBef>
                <a:spcPct val="20000"/>
              </a:spcBef>
              <a:spcAft>
                <a:spcPts val="600"/>
              </a:spcAft>
              <a:buClr>
                <a:schemeClr val="accent1"/>
              </a:buClr>
              <a:buSzPct val="92000"/>
              <a:buFont typeface="Wingdings 2" panose="05020102010507070707" pitchFamily="18" charset="2"/>
              <a:buChar char=""/>
              <a:tabLst/>
              <a:defRPr/>
            </a:pPr>
            <a:r>
              <a:rPr kumimoji="0" lang="en-US" b="0" i="0" u="none" strike="noStrike" cap="none" spc="0" normalizeH="0" baseline="0" noProof="0" dirty="0">
                <a:ln>
                  <a:noFill/>
                </a:ln>
                <a:solidFill>
                  <a:schemeClr val="tx1">
                    <a:lumMod val="75000"/>
                    <a:lumOff val="25000"/>
                  </a:schemeClr>
                </a:solidFill>
                <a:effectLst/>
                <a:uLnTx/>
                <a:uFillTx/>
              </a:rPr>
              <a:t>Om op termijn voldoende, duurzaam en gezond voedsel, in een gezonde leefomgeving, te kunnen garanderen zijn aanpassingen noodzakelijk in het voedselsysteem.</a:t>
            </a:r>
          </a:p>
          <a:p>
            <a:pPr marL="0" marR="0" lvl="0" indent="-228600" defTabSz="457200" fontAlgn="auto">
              <a:spcBef>
                <a:spcPct val="20000"/>
              </a:spcBef>
              <a:spcAft>
                <a:spcPts val="600"/>
              </a:spcAft>
              <a:buClr>
                <a:schemeClr val="accent1"/>
              </a:buClr>
              <a:buSzPct val="92000"/>
              <a:buFont typeface="Wingdings 2" panose="05020102010507070707" pitchFamily="18" charset="2"/>
              <a:buChar char=""/>
              <a:tabLst/>
              <a:defRPr/>
            </a:pPr>
            <a:endParaRPr kumimoji="0" lang="en-US" b="0" i="0" u="none" strike="noStrike" cap="none" spc="0" normalizeH="0" baseline="0" noProof="0" dirty="0">
              <a:ln>
                <a:noFill/>
              </a:ln>
              <a:solidFill>
                <a:schemeClr val="tx1">
                  <a:lumMod val="75000"/>
                  <a:lumOff val="25000"/>
                </a:schemeClr>
              </a:solidFill>
              <a:effectLst/>
              <a:uLnTx/>
              <a:uFillTx/>
            </a:endParaRPr>
          </a:p>
          <a:p>
            <a:pPr marL="0" marR="0" lvl="0" indent="-228600" defTabSz="457200" fontAlgn="auto">
              <a:spcBef>
                <a:spcPct val="20000"/>
              </a:spcBef>
              <a:spcAft>
                <a:spcPts val="600"/>
              </a:spcAft>
              <a:buClr>
                <a:schemeClr val="accent1"/>
              </a:buClr>
              <a:buSzPct val="92000"/>
              <a:buFont typeface="Wingdings 2" panose="05020102010507070707" pitchFamily="18" charset="2"/>
              <a:buChar char=""/>
              <a:tabLst/>
              <a:defRPr/>
            </a:pPr>
            <a:r>
              <a:rPr kumimoji="0" lang="en-US" b="0" i="0" u="none" strike="noStrike" cap="none" spc="0" normalizeH="0" baseline="0" noProof="0" dirty="0">
                <a:ln>
                  <a:noFill/>
                </a:ln>
                <a:solidFill>
                  <a:schemeClr val="tx1">
                    <a:lumMod val="75000"/>
                    <a:lumOff val="25000"/>
                  </a:schemeClr>
                </a:solidFill>
                <a:effectLst/>
                <a:uLnTx/>
                <a:uFillTx/>
              </a:rPr>
              <a:t>Een voedseltransitie betekent dat wij op een hele andere manier gaan produceren en consumeren.</a:t>
            </a:r>
          </a:p>
          <a:p>
            <a:pPr marL="0" marR="0" lvl="0" indent="-228600" defTabSz="457200" fontAlgn="auto">
              <a:spcBef>
                <a:spcPct val="20000"/>
              </a:spcBef>
              <a:spcAft>
                <a:spcPts val="600"/>
              </a:spcAft>
              <a:buClr>
                <a:schemeClr val="accent1"/>
              </a:buClr>
              <a:buSzPct val="92000"/>
              <a:buFont typeface="Wingdings 2" panose="05020102010507070707" pitchFamily="18" charset="2"/>
              <a:buChar char=""/>
              <a:tabLst/>
              <a:defRPr/>
            </a:pPr>
            <a:endParaRPr kumimoji="0" lang="en-US" b="0" i="0" u="none" strike="noStrike" cap="none" spc="0" normalizeH="0" baseline="0" noProof="0" dirty="0">
              <a:ln>
                <a:noFill/>
              </a:ln>
              <a:solidFill>
                <a:schemeClr val="tx1">
                  <a:lumMod val="75000"/>
                  <a:lumOff val="25000"/>
                </a:schemeClr>
              </a:solidFill>
              <a:effectLst/>
              <a:uLnTx/>
              <a:uFillTx/>
            </a:endParaRPr>
          </a:p>
          <a:p>
            <a:pPr marL="0" marR="0" lvl="0" indent="-228600" defTabSz="457200" fontAlgn="auto">
              <a:spcBef>
                <a:spcPct val="20000"/>
              </a:spcBef>
              <a:spcAft>
                <a:spcPts val="600"/>
              </a:spcAft>
              <a:buClr>
                <a:schemeClr val="accent1"/>
              </a:buClr>
              <a:buSzPct val="92000"/>
              <a:buFont typeface="Wingdings 2" panose="05020102010507070707" pitchFamily="18" charset="2"/>
              <a:buChar char=""/>
              <a:tabLst/>
              <a:defRPr/>
            </a:pPr>
            <a:endParaRPr kumimoji="0" lang="en-US" b="0" i="0" u="none" strike="noStrike"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1881016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C8BC4-F7F2-ED44-95AC-8EE357401A0E}"/>
              </a:ext>
            </a:extLst>
          </p:cNvPr>
          <p:cNvSpPr>
            <a:spLocks noGrp="1"/>
          </p:cNvSpPr>
          <p:nvPr>
            <p:ph type="title"/>
          </p:nvPr>
        </p:nvSpPr>
        <p:spPr/>
        <p:txBody>
          <a:bodyPr/>
          <a:lstStyle/>
          <a:p>
            <a:r>
              <a:rPr lang="nl-NL" dirty="0"/>
              <a:t>Preventieakkoord gezonder Nederland</a:t>
            </a:r>
          </a:p>
        </p:txBody>
      </p:sp>
      <p:sp>
        <p:nvSpPr>
          <p:cNvPr id="3" name="Tijdelijke aanduiding voor inhoud 2">
            <a:extLst>
              <a:ext uri="{FF2B5EF4-FFF2-40B4-BE49-F238E27FC236}">
                <a16:creationId xmlns:a16="http://schemas.microsoft.com/office/drawing/2014/main" id="{E432C935-0E9A-8944-AAAE-624B91F82B2D}"/>
              </a:ext>
            </a:extLst>
          </p:cNvPr>
          <p:cNvSpPr>
            <a:spLocks noGrp="1"/>
          </p:cNvSpPr>
          <p:nvPr>
            <p:ph idx="1"/>
          </p:nvPr>
        </p:nvSpPr>
        <p:spPr/>
        <p:txBody>
          <a:bodyPr/>
          <a:lstStyle/>
          <a:p>
            <a:r>
              <a:rPr lang="nl-NL" dirty="0"/>
              <a:t>Je de opbouw en het doel van het preventieakkoord</a:t>
            </a:r>
          </a:p>
          <a:p>
            <a:r>
              <a:rPr lang="nl-NL" dirty="0"/>
              <a:t>Je weet welke maatregelen er vanuit het preventieakkoord zijn t.b.v. overgewicht en obesitas.</a:t>
            </a:r>
          </a:p>
          <a:p>
            <a:r>
              <a:rPr lang="nl-NL" dirty="0"/>
              <a:t>Je weet welke gecombineerde leefstijlinterventieprogramma’s hiervoor worden ingezet. Kijk naar de bijlage in Wiki</a:t>
            </a:r>
          </a:p>
        </p:txBody>
      </p:sp>
    </p:spTree>
    <p:extLst>
      <p:ext uri="{BB962C8B-B14F-4D97-AF65-F5344CB8AC3E}">
        <p14:creationId xmlns:p14="http://schemas.microsoft.com/office/powerpoint/2010/main" val="96677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88C01-4589-2243-A61C-52E0FBB61273}"/>
              </a:ext>
            </a:extLst>
          </p:cNvPr>
          <p:cNvSpPr>
            <a:spLocks noGrp="1"/>
          </p:cNvSpPr>
          <p:nvPr>
            <p:ph type="title"/>
          </p:nvPr>
        </p:nvSpPr>
        <p:spPr/>
        <p:txBody>
          <a:bodyPr>
            <a:normAutofit fontScale="90000"/>
          </a:bodyPr>
          <a:lstStyle/>
          <a:p>
            <a:r>
              <a:rPr lang="nl-NL" dirty="0"/>
              <a:t>Modellen t.b.v. gezondheid en gezondheidsvoorlichting</a:t>
            </a:r>
          </a:p>
        </p:txBody>
      </p:sp>
      <p:sp>
        <p:nvSpPr>
          <p:cNvPr id="3" name="Tijdelijke aanduiding voor inhoud 2">
            <a:extLst>
              <a:ext uri="{FF2B5EF4-FFF2-40B4-BE49-F238E27FC236}">
                <a16:creationId xmlns:a16="http://schemas.microsoft.com/office/drawing/2014/main" id="{D8B8D4C8-5958-0349-9798-AB378B4AB6A4}"/>
              </a:ext>
            </a:extLst>
          </p:cNvPr>
          <p:cNvSpPr>
            <a:spLocks noGrp="1"/>
          </p:cNvSpPr>
          <p:nvPr>
            <p:ph idx="1"/>
          </p:nvPr>
        </p:nvSpPr>
        <p:spPr/>
        <p:txBody>
          <a:bodyPr>
            <a:normAutofit fontScale="85000" lnSpcReduction="20000"/>
          </a:bodyPr>
          <a:lstStyle/>
          <a:p>
            <a:r>
              <a:rPr lang="nl-NL" dirty="0"/>
              <a:t>Angeloraamwerk</a:t>
            </a:r>
          </a:p>
          <a:p>
            <a:r>
              <a:rPr lang="nl-NL" dirty="0"/>
              <a:t>GVO model </a:t>
            </a:r>
          </a:p>
          <a:p>
            <a:r>
              <a:rPr lang="nl-NL" dirty="0" err="1"/>
              <a:t>Lalonde</a:t>
            </a:r>
            <a:endParaRPr lang="nl-NL" dirty="0"/>
          </a:p>
          <a:p>
            <a:r>
              <a:rPr lang="nl-NL" dirty="0"/>
              <a:t>ASE model o.a. als onderdeel van het GVO model</a:t>
            </a:r>
          </a:p>
          <a:p>
            <a:r>
              <a:rPr lang="nl-NL" dirty="0"/>
              <a:t>Je weet hoe de modellen zijn opgebouwd, indien er voorbeelden worden genoemd kun je ze op de juiste plek in het model zetten ofwel je kunt toepassen.</a:t>
            </a:r>
          </a:p>
          <a:p>
            <a:r>
              <a:rPr lang="nl-NL" dirty="0"/>
              <a:t>Je weet op welk niveau de modellen worden toegepast (verschil macro, micro, doelgroep specifiek)</a:t>
            </a:r>
          </a:p>
        </p:txBody>
      </p:sp>
    </p:spTree>
    <p:extLst>
      <p:ext uri="{BB962C8B-B14F-4D97-AF65-F5344CB8AC3E}">
        <p14:creationId xmlns:p14="http://schemas.microsoft.com/office/powerpoint/2010/main" val="152174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6F519E5B-D061-ED46-A38D-DC2EA885A357}"/>
              </a:ext>
            </a:extLst>
          </p:cNvPr>
          <p:cNvGraphicFramePr>
            <a:graphicFrameLocks noGrp="1"/>
          </p:cNvGraphicFramePr>
          <p:nvPr/>
        </p:nvGraphicFramePr>
        <p:xfrm>
          <a:off x="1365662" y="242600"/>
          <a:ext cx="9262753" cy="6372800"/>
        </p:xfrm>
        <a:graphic>
          <a:graphicData uri="http://schemas.openxmlformats.org/drawingml/2006/table">
            <a:tbl>
              <a:tblPr firstRow="1" firstCol="1" bandRow="1">
                <a:tableStyleId>{5C22544A-7EE6-4342-B048-85BDC9FD1C3A}</a:tableStyleId>
              </a:tblPr>
              <a:tblGrid>
                <a:gridCol w="2378800">
                  <a:extLst>
                    <a:ext uri="{9D8B030D-6E8A-4147-A177-3AD203B41FA5}">
                      <a16:colId xmlns:a16="http://schemas.microsoft.com/office/drawing/2014/main" val="1732494303"/>
                    </a:ext>
                  </a:extLst>
                </a:gridCol>
                <a:gridCol w="6883953">
                  <a:extLst>
                    <a:ext uri="{9D8B030D-6E8A-4147-A177-3AD203B41FA5}">
                      <a16:colId xmlns:a16="http://schemas.microsoft.com/office/drawing/2014/main" val="3632511591"/>
                    </a:ext>
                  </a:extLst>
                </a:gridCol>
              </a:tblGrid>
              <a:tr h="194166">
                <a:tc gridSpan="2">
                  <a:txBody>
                    <a:bodyPr/>
                    <a:lstStyle/>
                    <a:p>
                      <a:pPr algn="ctr">
                        <a:spcAft>
                          <a:spcPts val="0"/>
                        </a:spcAft>
                        <a:tabLst>
                          <a:tab pos="180340" algn="l"/>
                        </a:tabLst>
                      </a:pPr>
                      <a:r>
                        <a:rPr lang="nl-NL" sz="1000" dirty="0">
                          <a:effectLst/>
                        </a:rPr>
                        <a:t>Begrippen Lifestyle</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nchor="ctr"/>
                </a:tc>
                <a:tc hMerge="1">
                  <a:txBody>
                    <a:bodyPr/>
                    <a:lstStyle/>
                    <a:p>
                      <a:endParaRPr lang="nl-NL"/>
                    </a:p>
                  </a:txBody>
                  <a:tcPr/>
                </a:tc>
                <a:extLst>
                  <a:ext uri="{0D108BD9-81ED-4DB2-BD59-A6C34878D82A}">
                    <a16:rowId xmlns:a16="http://schemas.microsoft.com/office/drawing/2014/main" val="1647938680"/>
                  </a:ext>
                </a:extLst>
              </a:tr>
              <a:tr h="194166">
                <a:tc>
                  <a:txBody>
                    <a:bodyPr/>
                    <a:lstStyle/>
                    <a:p>
                      <a:pPr algn="ctr">
                        <a:spcAft>
                          <a:spcPts val="0"/>
                        </a:spcAft>
                        <a:tabLst>
                          <a:tab pos="180340" algn="l"/>
                        </a:tabLst>
                      </a:pPr>
                      <a:r>
                        <a:rPr lang="nl-NL" sz="1000" dirty="0">
                          <a:effectLst/>
                        </a:rPr>
                        <a:t>Begrip</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nchor="ctr"/>
                </a:tc>
                <a:tc>
                  <a:txBody>
                    <a:bodyPr/>
                    <a:lstStyle/>
                    <a:p>
                      <a:pPr algn="ctr">
                        <a:spcAft>
                          <a:spcPts val="0"/>
                        </a:spcAft>
                        <a:tabLst>
                          <a:tab pos="180340" algn="l"/>
                        </a:tabLst>
                      </a:pPr>
                      <a:r>
                        <a:rPr lang="nl-NL" sz="1000">
                          <a:effectLst/>
                        </a:rPr>
                        <a:t>Toelichting</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nchor="ctr"/>
                </a:tc>
                <a:extLst>
                  <a:ext uri="{0D108BD9-81ED-4DB2-BD59-A6C34878D82A}">
                    <a16:rowId xmlns:a16="http://schemas.microsoft.com/office/drawing/2014/main" val="2299060565"/>
                  </a:ext>
                </a:extLst>
              </a:tr>
              <a:tr h="961181">
                <a:tc>
                  <a:txBody>
                    <a:bodyPr/>
                    <a:lstStyle/>
                    <a:p>
                      <a:pPr>
                        <a:spcAft>
                          <a:spcPts val="0"/>
                        </a:spcAft>
                      </a:pPr>
                      <a:r>
                        <a:rPr lang="nl-NL" sz="1000" dirty="0">
                          <a:effectLst/>
                        </a:rPr>
                        <a:t>Thema’s Lifestyle in de toekomst</a:t>
                      </a:r>
                    </a:p>
                    <a:p>
                      <a:pPr>
                        <a:spcAft>
                          <a:spcPts val="0"/>
                        </a:spcAft>
                      </a:pPr>
                      <a:r>
                        <a:rPr lang="nl-NL" sz="1000" dirty="0">
                          <a:effectLst/>
                        </a:rPr>
                        <a:t>Uitdagingen op het gebied van gezondheid </a:t>
                      </a:r>
                    </a:p>
                    <a:p>
                      <a:pPr>
                        <a:spcBef>
                          <a:spcPts val="200"/>
                        </a:spcBef>
                        <a:spcAft>
                          <a:spcPts val="200"/>
                        </a:spcAft>
                        <a:tabLst>
                          <a:tab pos="180340" algn="l"/>
                        </a:tabLst>
                      </a:pPr>
                      <a:r>
                        <a:rPr lang="nl-NL" sz="1000" dirty="0">
                          <a:effectLst/>
                        </a:rPr>
                        <a:t>Gezondheidszorg en medicijnen in de toekomst</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tc>
                  <a:txBody>
                    <a:bodyPr/>
                    <a:lstStyle/>
                    <a:p>
                      <a:pPr>
                        <a:spcAft>
                          <a:spcPts val="0"/>
                        </a:spcAft>
                      </a:pPr>
                      <a:r>
                        <a:rPr lang="nl-NL" sz="1000">
                          <a:effectLst/>
                        </a:rPr>
                        <a:t>Je kunt aangeven welke uitdagingen op het gebied van gezondheid(zorg) er zijn. </a:t>
                      </a:r>
                    </a:p>
                    <a:p>
                      <a:pPr>
                        <a:spcAft>
                          <a:spcPts val="0"/>
                        </a:spcAft>
                      </a:pPr>
                      <a:r>
                        <a:rPr lang="nl-NL" sz="1000">
                          <a:effectLst/>
                        </a:rPr>
                        <a:t>Je kunt het belang van technologie en gezondheidszorg nu en in de toekomst uitleggen. </a:t>
                      </a:r>
                    </a:p>
                    <a:p>
                      <a:pPr>
                        <a:spcBef>
                          <a:spcPts val="200"/>
                        </a:spcBef>
                        <a:spcAft>
                          <a:spcPts val="200"/>
                        </a:spcAft>
                        <a:tabLst>
                          <a:tab pos="180340" algn="l"/>
                        </a:tabLst>
                      </a:pPr>
                      <a:r>
                        <a:rPr lang="nl-NL" sz="1000">
                          <a:effectLst/>
                        </a:rPr>
                        <a:t>Je kunt uitleggen wat gepersonaliseerde medicijnen zijn.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extLst>
                  <a:ext uri="{0D108BD9-81ED-4DB2-BD59-A6C34878D82A}">
                    <a16:rowId xmlns:a16="http://schemas.microsoft.com/office/drawing/2014/main" val="2560612568"/>
                  </a:ext>
                </a:extLst>
              </a:tr>
              <a:tr h="623469">
                <a:tc>
                  <a:txBody>
                    <a:bodyPr/>
                    <a:lstStyle/>
                    <a:p>
                      <a:pPr>
                        <a:spcAft>
                          <a:spcPts val="0"/>
                        </a:spcAft>
                      </a:pPr>
                      <a:r>
                        <a:rPr lang="en-US" sz="1000" dirty="0">
                          <a:effectLst/>
                        </a:rPr>
                        <a:t>Global development goals </a:t>
                      </a:r>
                      <a:r>
                        <a:rPr lang="en-US" sz="1000" dirty="0" err="1">
                          <a:effectLst/>
                        </a:rPr>
                        <a:t>binnen</a:t>
                      </a:r>
                      <a:r>
                        <a:rPr lang="en-US" sz="1000" dirty="0">
                          <a:effectLst/>
                        </a:rPr>
                        <a:t> Lifestyle</a:t>
                      </a:r>
                      <a:endParaRPr lang="nl-NL" sz="1000" dirty="0">
                        <a:effectLst/>
                      </a:endParaRPr>
                    </a:p>
                    <a:p>
                      <a:pPr>
                        <a:spcAft>
                          <a:spcPts val="0"/>
                        </a:spcAft>
                      </a:pPr>
                      <a:r>
                        <a:rPr lang="en-US" sz="1000" dirty="0" err="1">
                          <a:effectLst/>
                        </a:rPr>
                        <a:t>Introductie</a:t>
                      </a:r>
                      <a:r>
                        <a:rPr lang="en-US" sz="1000" dirty="0">
                          <a:effectLst/>
                        </a:rPr>
                        <a:t> LA </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tc>
                  <a:txBody>
                    <a:bodyPr/>
                    <a:lstStyle/>
                    <a:p>
                      <a:pPr>
                        <a:spcAft>
                          <a:spcPts val="0"/>
                        </a:spcAft>
                      </a:pPr>
                      <a:r>
                        <a:rPr lang="nl-NL" sz="1000">
                          <a:effectLst/>
                        </a:rPr>
                        <a:t>Je kunt uitleggen wat de sustainable development goals zijn. Je kunt de relatie tussen de sustainable development goals en Lifestyle uitleggen. </a:t>
                      </a:r>
                    </a:p>
                    <a:p>
                      <a:pPr>
                        <a:spcAft>
                          <a:spcPts val="0"/>
                        </a:spcAft>
                      </a:pPr>
                      <a:r>
                        <a:rPr lang="nl-NL" sz="1000">
                          <a:effectLst/>
                        </a:rPr>
                        <a:t>Je kunt uitleggen wat de ‘better life index’ is en hoe deze in de toekomst een vervanger kan zijn van het BNP.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extLst>
                  <a:ext uri="{0D108BD9-81ED-4DB2-BD59-A6C34878D82A}">
                    <a16:rowId xmlns:a16="http://schemas.microsoft.com/office/drawing/2014/main" val="1337265307"/>
                  </a:ext>
                </a:extLst>
              </a:tr>
              <a:tr h="467602">
                <a:tc>
                  <a:txBody>
                    <a:bodyPr/>
                    <a:lstStyle/>
                    <a:p>
                      <a:pPr>
                        <a:spcBef>
                          <a:spcPts val="200"/>
                        </a:spcBef>
                        <a:spcAft>
                          <a:spcPts val="200"/>
                        </a:spcAft>
                        <a:tabLst>
                          <a:tab pos="180340" algn="l"/>
                        </a:tabLst>
                      </a:pPr>
                      <a:r>
                        <a:rPr lang="nl-NL" sz="1000">
                          <a:effectLst/>
                        </a:rPr>
                        <a:t>Voedingsleer in de praktijk</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tc>
                  <a:txBody>
                    <a:bodyPr/>
                    <a:lstStyle/>
                    <a:p>
                      <a:pPr>
                        <a:spcAft>
                          <a:spcPts val="0"/>
                        </a:spcAft>
                      </a:pPr>
                      <a:r>
                        <a:rPr lang="nl-NL" sz="1000" dirty="0">
                          <a:effectLst/>
                        </a:rPr>
                        <a:t>Korte terugblik op lesstof uit eerdere leerjarenschijf van vijf, koolhydraten, eiwitten, vetten. Vitamines en mineralen. Je kunt een relatie leggen naar producten en weet hoe je met een beperkt budget kunt koken.</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extLst>
                  <a:ext uri="{0D108BD9-81ED-4DB2-BD59-A6C34878D82A}">
                    <a16:rowId xmlns:a16="http://schemas.microsoft.com/office/drawing/2014/main" val="1189081029"/>
                  </a:ext>
                </a:extLst>
              </a:tr>
              <a:tr h="779336">
                <a:tc>
                  <a:txBody>
                    <a:bodyPr/>
                    <a:lstStyle/>
                    <a:p>
                      <a:pPr>
                        <a:spcBef>
                          <a:spcPts val="200"/>
                        </a:spcBef>
                        <a:spcAft>
                          <a:spcPts val="200"/>
                        </a:spcAft>
                        <a:tabLst>
                          <a:tab pos="180340" algn="l"/>
                        </a:tabLst>
                      </a:pPr>
                      <a:r>
                        <a:rPr lang="nl-NL" sz="1000">
                          <a:effectLst/>
                        </a:rPr>
                        <a:t>Gezondheid in steden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tc>
                  <a:txBody>
                    <a:bodyPr/>
                    <a:lstStyle/>
                    <a:p>
                      <a:pPr>
                        <a:spcAft>
                          <a:spcPts val="0"/>
                        </a:spcAft>
                      </a:pPr>
                      <a:r>
                        <a:rPr lang="nl-NL" sz="1000" dirty="0">
                          <a:effectLst/>
                        </a:rPr>
                        <a:t>Je kunt aangeven hoe de omgeving van invloed is op de gezondheid. </a:t>
                      </a:r>
                    </a:p>
                    <a:p>
                      <a:pPr>
                        <a:spcAft>
                          <a:spcPts val="0"/>
                        </a:spcAft>
                      </a:pPr>
                      <a:r>
                        <a:rPr lang="nl-NL" sz="1000" dirty="0">
                          <a:effectLst/>
                        </a:rPr>
                        <a:t>Je kunt de relatie tussen luchtkwaliteit en gezondheid uitleggen. Je kunt de rol van fijnstof hierin uitleggen.</a:t>
                      </a:r>
                    </a:p>
                    <a:p>
                      <a:pPr>
                        <a:spcAft>
                          <a:spcPts val="0"/>
                        </a:spcAft>
                      </a:pPr>
                      <a:r>
                        <a:rPr lang="nl-NL" sz="1000" dirty="0">
                          <a:effectLst/>
                        </a:rPr>
                        <a:t>Je kunt de term ‘gebouwenziekte’ uitleggen en verschillende oorzaken hiervan benoemen. </a:t>
                      </a:r>
                    </a:p>
                    <a:p>
                      <a:pPr>
                        <a:spcAft>
                          <a:spcPts val="0"/>
                        </a:spcAft>
                      </a:pPr>
                      <a:r>
                        <a:rPr lang="nl-NL" sz="1000" dirty="0">
                          <a:effectLst/>
                        </a:rPr>
                        <a:t>Je kunt het effect van planten/groen op de omgeving en gezondheid benoemen. </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extLst>
                  <a:ext uri="{0D108BD9-81ED-4DB2-BD59-A6C34878D82A}">
                    <a16:rowId xmlns:a16="http://schemas.microsoft.com/office/drawing/2014/main" val="1818054770"/>
                  </a:ext>
                </a:extLst>
              </a:tr>
              <a:tr h="1402805">
                <a:tc>
                  <a:txBody>
                    <a:bodyPr/>
                    <a:lstStyle/>
                    <a:p>
                      <a:pPr>
                        <a:spcBef>
                          <a:spcPts val="200"/>
                        </a:spcBef>
                        <a:spcAft>
                          <a:spcPts val="200"/>
                        </a:spcAft>
                        <a:tabLst>
                          <a:tab pos="180340" algn="l"/>
                        </a:tabLst>
                      </a:pPr>
                      <a:r>
                        <a:rPr lang="nl-NL" sz="1000">
                          <a:effectLst/>
                        </a:rPr>
                        <a:t>Bewegen en fysieke gezondheid in de toekomst</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tc>
                  <a:txBody>
                    <a:bodyPr/>
                    <a:lstStyle/>
                    <a:p>
                      <a:pPr>
                        <a:spcAft>
                          <a:spcPts val="0"/>
                        </a:spcAft>
                      </a:pPr>
                      <a:r>
                        <a:rPr lang="nl-NL" sz="1000" dirty="0">
                          <a:effectLst/>
                        </a:rPr>
                        <a:t>Je kunt het verschil voor en na de 19</a:t>
                      </a:r>
                      <a:r>
                        <a:rPr lang="nl-NL" sz="1000" baseline="30000" dirty="0">
                          <a:effectLst/>
                        </a:rPr>
                        <a:t>e</a:t>
                      </a:r>
                      <a:r>
                        <a:rPr lang="nl-NL" sz="1000" dirty="0">
                          <a:effectLst/>
                        </a:rPr>
                        <a:t> eeuw kunnen benomen betreft vitaliteit, ziekte en genezing.</a:t>
                      </a:r>
                    </a:p>
                    <a:p>
                      <a:pPr>
                        <a:spcAft>
                          <a:spcPts val="0"/>
                        </a:spcAft>
                      </a:pPr>
                      <a:r>
                        <a:rPr lang="nl-NL" sz="1000" dirty="0">
                          <a:effectLst/>
                        </a:rPr>
                        <a:t>Je kunt de gezondheidsadviezen uit de periode vóór 1800 kunnen benoemen.</a:t>
                      </a:r>
                    </a:p>
                    <a:p>
                      <a:pPr>
                        <a:spcAft>
                          <a:spcPts val="0"/>
                        </a:spcAft>
                      </a:pPr>
                      <a:r>
                        <a:rPr lang="nl-NL" sz="1000" dirty="0">
                          <a:effectLst/>
                        </a:rPr>
                        <a:t>Je kunt de begrippen:</a:t>
                      </a:r>
                    </a:p>
                    <a:p>
                      <a:pPr>
                        <a:spcAft>
                          <a:spcPts val="0"/>
                        </a:spcAft>
                      </a:pPr>
                      <a:r>
                        <a:rPr lang="nl-NL" sz="1000" dirty="0">
                          <a:effectLst/>
                        </a:rPr>
                        <a:t>preventie, </a:t>
                      </a:r>
                      <a:r>
                        <a:rPr lang="nl-NL" sz="1000" dirty="0" err="1">
                          <a:effectLst/>
                        </a:rPr>
                        <a:t>healthy</a:t>
                      </a:r>
                      <a:r>
                        <a:rPr lang="nl-NL" sz="1000" dirty="0">
                          <a:effectLst/>
                        </a:rPr>
                        <a:t> </a:t>
                      </a:r>
                      <a:r>
                        <a:rPr lang="nl-NL" sz="1000" dirty="0" err="1">
                          <a:effectLst/>
                        </a:rPr>
                        <a:t>aging</a:t>
                      </a:r>
                      <a:r>
                        <a:rPr lang="nl-NL" sz="1000" dirty="0">
                          <a:effectLst/>
                        </a:rPr>
                        <a:t> en vergrijzing uitleggen.</a:t>
                      </a:r>
                    </a:p>
                    <a:p>
                      <a:pPr>
                        <a:spcAft>
                          <a:spcPts val="0"/>
                        </a:spcAft>
                      </a:pPr>
                      <a:r>
                        <a:rPr lang="nl-NL" sz="1000" dirty="0">
                          <a:effectLst/>
                        </a:rPr>
                        <a:t>Je weet waarom beweging en fysieke gezondheid belangrijk is.</a:t>
                      </a:r>
                    </a:p>
                    <a:p>
                      <a:pPr>
                        <a:spcAft>
                          <a:spcPts val="0"/>
                        </a:spcAft>
                      </a:pPr>
                      <a:r>
                        <a:rPr lang="nl-NL" sz="1000" dirty="0">
                          <a:effectLst/>
                        </a:rPr>
                        <a:t>Je weet wat de afkorting NNGB betekent en de normen voor volwassenen, kinderen en ouderen.</a:t>
                      </a:r>
                    </a:p>
                    <a:p>
                      <a:pPr>
                        <a:spcAft>
                          <a:spcPts val="0"/>
                        </a:spcAft>
                      </a:pPr>
                      <a:r>
                        <a:rPr lang="nl-NL" sz="1000" dirty="0">
                          <a:effectLst/>
                        </a:rPr>
                        <a:t>Je kent de positieve effecten van sporten en bewegen.</a:t>
                      </a:r>
                    </a:p>
                    <a:p>
                      <a:pPr>
                        <a:spcAft>
                          <a:spcPts val="0"/>
                        </a:spcAft>
                      </a:pPr>
                      <a:r>
                        <a:rPr lang="nl-NL" sz="1000" dirty="0">
                          <a:effectLst/>
                        </a:rPr>
                        <a:t>Je weet wat de meest voorkomende ziektes zijn door inactiviteit.</a:t>
                      </a:r>
                    </a:p>
                    <a:p>
                      <a:pPr>
                        <a:spcAft>
                          <a:spcPts val="0"/>
                        </a:spcAft>
                      </a:pPr>
                      <a:r>
                        <a:rPr lang="nl-NL" sz="1000" dirty="0">
                          <a:effectLst/>
                        </a:rPr>
                        <a:t>Je weet wat beweging/ sporten kan doen met je mentale gezondheid.</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extLst>
                  <a:ext uri="{0D108BD9-81ED-4DB2-BD59-A6C34878D82A}">
                    <a16:rowId xmlns:a16="http://schemas.microsoft.com/office/drawing/2014/main" val="3079004584"/>
                  </a:ext>
                </a:extLst>
              </a:tr>
              <a:tr h="1091071">
                <a:tc>
                  <a:txBody>
                    <a:bodyPr/>
                    <a:lstStyle/>
                    <a:p>
                      <a:pPr>
                        <a:spcBef>
                          <a:spcPts val="200"/>
                        </a:spcBef>
                        <a:spcAft>
                          <a:spcPts val="200"/>
                        </a:spcAft>
                        <a:tabLst>
                          <a:tab pos="180340" algn="l"/>
                        </a:tabLst>
                      </a:pPr>
                      <a:r>
                        <a:rPr lang="nl-NL" sz="1000">
                          <a:effectLst/>
                        </a:rPr>
                        <a:t>Voedsel in de toekomst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tc>
                  <a:txBody>
                    <a:bodyPr/>
                    <a:lstStyle/>
                    <a:p>
                      <a:pPr>
                        <a:spcAft>
                          <a:spcPts val="0"/>
                        </a:spcAft>
                      </a:pPr>
                      <a:r>
                        <a:rPr lang="nl-NL" sz="1000" dirty="0">
                          <a:effectLst/>
                        </a:rPr>
                        <a:t>Je kent de verschillen in eten en drinken van vroeger en nu:</a:t>
                      </a:r>
                    </a:p>
                    <a:p>
                      <a:pPr marL="342900" lvl="0" indent="-342900">
                        <a:spcAft>
                          <a:spcPts val="0"/>
                        </a:spcAft>
                        <a:buFont typeface="Arial" panose="020B0604020202020204" pitchFamily="34" charset="0"/>
                        <a:buChar char="-"/>
                      </a:pPr>
                      <a:r>
                        <a:rPr lang="nl-NL" sz="1000" dirty="0">
                          <a:effectLst/>
                        </a:rPr>
                        <a:t>Prehistorie</a:t>
                      </a:r>
                    </a:p>
                    <a:p>
                      <a:pPr marL="342900" lvl="0" indent="-342900">
                        <a:spcAft>
                          <a:spcPts val="0"/>
                        </a:spcAft>
                        <a:buFont typeface="Arial" panose="020B0604020202020204" pitchFamily="34" charset="0"/>
                        <a:buChar char="-"/>
                      </a:pPr>
                      <a:r>
                        <a:rPr lang="nl-NL" sz="1000" dirty="0">
                          <a:effectLst/>
                        </a:rPr>
                        <a:t>Tijdens de 2e wereldoorlog</a:t>
                      </a:r>
                    </a:p>
                    <a:p>
                      <a:pPr marL="342900" lvl="0" indent="-342900">
                        <a:spcAft>
                          <a:spcPts val="0"/>
                        </a:spcAft>
                        <a:buFont typeface="Arial" panose="020B0604020202020204" pitchFamily="34" charset="0"/>
                        <a:buChar char="-"/>
                      </a:pPr>
                      <a:r>
                        <a:rPr lang="nl-NL" sz="1000" dirty="0">
                          <a:effectLst/>
                        </a:rPr>
                        <a:t>Jaren 70 en 80</a:t>
                      </a:r>
                    </a:p>
                    <a:p>
                      <a:pPr marL="342900" lvl="0" indent="-342900">
                        <a:spcAft>
                          <a:spcPts val="0"/>
                        </a:spcAft>
                        <a:buFont typeface="Arial" panose="020B0604020202020204" pitchFamily="34" charset="0"/>
                        <a:buChar char="-"/>
                      </a:pPr>
                      <a:r>
                        <a:rPr lang="nl-NL" sz="1000" dirty="0">
                          <a:effectLst/>
                        </a:rPr>
                        <a:t>Jaren 90 en 00’s</a:t>
                      </a:r>
                    </a:p>
                    <a:p>
                      <a:pPr>
                        <a:spcAft>
                          <a:spcPts val="0"/>
                        </a:spcAft>
                      </a:pPr>
                      <a:r>
                        <a:rPr lang="nl-NL" sz="1000" dirty="0">
                          <a:effectLst/>
                        </a:rPr>
                        <a:t>Je weet wat er in de schijf van 5 staat.</a:t>
                      </a:r>
                    </a:p>
                    <a:p>
                      <a:pPr>
                        <a:spcAft>
                          <a:spcPts val="0"/>
                        </a:spcAft>
                      </a:pPr>
                      <a:r>
                        <a:rPr lang="nl-NL" sz="1000" dirty="0">
                          <a:effectLst/>
                        </a:rPr>
                        <a:t>Je weet wat het Nationaal Preventieakkoord is en de maatregelen tegen overgewicht en obesitas.</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extLst>
                  <a:ext uri="{0D108BD9-81ED-4DB2-BD59-A6C34878D82A}">
                    <a16:rowId xmlns:a16="http://schemas.microsoft.com/office/drawing/2014/main" val="1087605227"/>
                  </a:ext>
                </a:extLst>
              </a:tr>
              <a:tr h="659004">
                <a:tc>
                  <a:txBody>
                    <a:bodyPr/>
                    <a:lstStyle/>
                    <a:p>
                      <a:pPr>
                        <a:spcBef>
                          <a:spcPts val="200"/>
                        </a:spcBef>
                        <a:spcAft>
                          <a:spcPts val="200"/>
                        </a:spcAft>
                        <a:tabLst>
                          <a:tab pos="180340" algn="l"/>
                        </a:tabLst>
                      </a:pPr>
                      <a:r>
                        <a:rPr lang="nl-NL" sz="1000">
                          <a:effectLst/>
                        </a:rPr>
                        <a:t>Voedsel in de toekomst vervolg</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tc>
                  <a:txBody>
                    <a:bodyPr/>
                    <a:lstStyle/>
                    <a:p>
                      <a:pPr>
                        <a:spcAft>
                          <a:spcPts val="0"/>
                        </a:spcAft>
                      </a:pPr>
                      <a:r>
                        <a:rPr lang="nl-NL" sz="1000" dirty="0">
                          <a:effectLst/>
                        </a:rPr>
                        <a:t>Je kunt alle aandoeningen benoemen die bij overgewicht een grotere kans hebben om te ontstaan.</a:t>
                      </a:r>
                    </a:p>
                    <a:p>
                      <a:pPr>
                        <a:spcAft>
                          <a:spcPts val="0"/>
                        </a:spcAft>
                      </a:pPr>
                      <a:r>
                        <a:rPr lang="nl-NL" sz="1000" dirty="0">
                          <a:effectLst/>
                        </a:rPr>
                        <a:t>Je kunt benoemen wat we volgens de artikelen eten en drinken in 2050 en voorbeelden kunnen noemen</a:t>
                      </a:r>
                    </a:p>
                    <a:p>
                      <a:pPr>
                        <a:spcBef>
                          <a:spcPts val="200"/>
                        </a:spcBef>
                        <a:spcAft>
                          <a:spcPts val="200"/>
                        </a:spcAft>
                        <a:tabLst>
                          <a:tab pos="180340" algn="l"/>
                        </a:tabLst>
                      </a:pPr>
                      <a:r>
                        <a:rPr lang="nl-NL" sz="1000" dirty="0">
                          <a:effectLst/>
                        </a:rPr>
                        <a:t>Je moet weten wat we minder moeten gaan eten voor onze gezondheid.</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41281" marR="41281" marT="0" marB="0"/>
                </a:tc>
                <a:extLst>
                  <a:ext uri="{0D108BD9-81ED-4DB2-BD59-A6C34878D82A}">
                    <a16:rowId xmlns:a16="http://schemas.microsoft.com/office/drawing/2014/main" val="4154494523"/>
                  </a:ext>
                </a:extLst>
              </a:tr>
            </a:tbl>
          </a:graphicData>
        </a:graphic>
      </p:graphicFrame>
    </p:spTree>
    <p:extLst>
      <p:ext uri="{BB962C8B-B14F-4D97-AF65-F5344CB8AC3E}">
        <p14:creationId xmlns:p14="http://schemas.microsoft.com/office/powerpoint/2010/main" val="134275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1FCFDA-C490-ED4E-9633-6FA23CF75DAB}"/>
              </a:ext>
            </a:extLst>
          </p:cNvPr>
          <p:cNvSpPr>
            <a:spLocks noGrp="1"/>
          </p:cNvSpPr>
          <p:nvPr>
            <p:ph type="title"/>
          </p:nvPr>
        </p:nvSpPr>
        <p:spPr>
          <a:xfrm>
            <a:off x="841248" y="426720"/>
            <a:ext cx="10506456" cy="1919141"/>
          </a:xfrm>
        </p:spPr>
        <p:txBody>
          <a:bodyPr anchor="b">
            <a:normAutofit/>
          </a:bodyPr>
          <a:lstStyle/>
          <a:p>
            <a:r>
              <a:rPr lang="nl-NL" sz="6000"/>
              <a:t>SDG en beter life index</a:t>
            </a:r>
          </a:p>
        </p:txBody>
      </p:sp>
      <p:sp>
        <p:nvSpPr>
          <p:cNvPr id="10" name="Rectangle 9">
            <a:extLst>
              <a:ext uri="{FF2B5EF4-FFF2-40B4-BE49-F238E27FC236}">
                <a16:creationId xmlns:a16="http://schemas.microsoft.com/office/drawing/2014/main" id="{7A0B5DEA-ADF6-4BA5-9307-147F0A468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6CFFC9D-9AB2-624E-9DE9-015157F64A37}"/>
              </a:ext>
            </a:extLst>
          </p:cNvPr>
          <p:cNvSpPr>
            <a:spLocks noGrp="1"/>
          </p:cNvSpPr>
          <p:nvPr>
            <p:ph idx="1"/>
          </p:nvPr>
        </p:nvSpPr>
        <p:spPr>
          <a:xfrm>
            <a:off x="841248" y="3337269"/>
            <a:ext cx="10509504" cy="2905686"/>
          </a:xfrm>
        </p:spPr>
        <p:txBody>
          <a:bodyPr>
            <a:normAutofit/>
          </a:bodyPr>
          <a:lstStyle/>
          <a:p>
            <a:r>
              <a:rPr lang="nl-NL" sz="2000" dirty="0"/>
              <a:t>SDG  wat is het doel,  weten wat er wel en niet onder de verschillende onderdelen valt en de relevante onderwerpen voor lifestyle kennen.</a:t>
            </a:r>
          </a:p>
          <a:p>
            <a:r>
              <a:rPr lang="nl-NL" sz="2000" dirty="0"/>
              <a:t>Wat maakt de </a:t>
            </a:r>
            <a:r>
              <a:rPr lang="nl-NL" sz="2000" dirty="0" err="1"/>
              <a:t>better</a:t>
            </a:r>
            <a:r>
              <a:rPr lang="nl-NL" sz="2000" dirty="0"/>
              <a:t> life index inzichtelijk. Ken de opbouw</a:t>
            </a:r>
          </a:p>
          <a:p>
            <a:r>
              <a:rPr lang="nl-NL" sz="2000" dirty="0"/>
              <a:t>Welke trends zie je op het gebied van lifestyle?</a:t>
            </a:r>
          </a:p>
          <a:p>
            <a:r>
              <a:rPr lang="nl-NL" sz="2000" dirty="0"/>
              <a:t>Welke aandoeningen zien we bij overgewicht?</a:t>
            </a:r>
          </a:p>
        </p:txBody>
      </p:sp>
    </p:spTree>
    <p:extLst>
      <p:ext uri="{BB962C8B-B14F-4D97-AF65-F5344CB8AC3E}">
        <p14:creationId xmlns:p14="http://schemas.microsoft.com/office/powerpoint/2010/main" val="90687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0" y="6165669"/>
            <a:ext cx="2169840" cy="692331"/>
          </a:xfrm>
          <a:prstGeom prst="rect">
            <a:avLst/>
          </a:prstGeom>
        </p:spPr>
      </p:pic>
      <p:pic>
        <p:nvPicPr>
          <p:cNvPr id="1026" name="Picture 2" descr="Afbeeldingsresultaat voor sd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6013" y="152218"/>
            <a:ext cx="8000062" cy="4997253"/>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8C3A8A8B-47FB-824F-9775-6916D206984C}"/>
              </a:ext>
            </a:extLst>
          </p:cNvPr>
          <p:cNvSpPr/>
          <p:nvPr/>
        </p:nvSpPr>
        <p:spPr>
          <a:xfrm>
            <a:off x="3093928" y="5218975"/>
            <a:ext cx="2004075"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Link uitleg SDG</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film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Tekst uitleg</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385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3"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4"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5"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p:cNvSpPr>
            <a:spLocks noGrp="1"/>
          </p:cNvSpPr>
          <p:nvPr>
            <p:ph type="title"/>
          </p:nvPr>
        </p:nvSpPr>
        <p:spPr>
          <a:xfrm>
            <a:off x="7835104" y="1213968"/>
            <a:ext cx="3220127" cy="1715106"/>
          </a:xfrm>
        </p:spPr>
        <p:txBody>
          <a:bodyPr vert="horz" lIns="91440" tIns="45720" rIns="91440" bIns="45720" rtlCol="0" anchor="b">
            <a:normAutofit/>
          </a:bodyPr>
          <a:lstStyle/>
          <a:p>
            <a:r>
              <a:rPr lang="en-US" sz="3600">
                <a:solidFill>
                  <a:srgbClr val="FFFFFF"/>
                </a:solidFill>
              </a:rPr>
              <a:t>Better life index</a:t>
            </a:r>
          </a:p>
        </p:txBody>
      </p:sp>
      <p:pic>
        <p:nvPicPr>
          <p:cNvPr id="2050" name="Picture 2" descr="Afbeeldingsresultaat voor better life index"/>
          <p:cNvPicPr>
            <a:picLocks noChangeAspect="1" noChangeArrowheads="1"/>
          </p:cNvPicPr>
          <p:nvPr/>
        </p:nvPicPr>
        <p:blipFill rotWithShape="1">
          <a:blip r:embed="rId2">
            <a:extLst>
              <a:ext uri="{28A0092B-C50C-407E-A947-70E740481C1C}">
                <a14:useLocalDpi xmlns:a14="http://schemas.microsoft.com/office/drawing/2010/main" val="0"/>
              </a:ext>
            </a:extLst>
          </a:blip>
          <a:srcRect t="7017" r="-2" b="3838"/>
          <a:stretch/>
        </p:blipFill>
        <p:spPr bwMode="auto">
          <a:xfrm>
            <a:off x="804101" y="804101"/>
            <a:ext cx="6730556" cy="5249798"/>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7835105" y="3072208"/>
            <a:ext cx="3264916" cy="2660684"/>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Met de better life index </a:t>
            </a:r>
            <a:r>
              <a:rPr kumimoji="0" lang="en-US" sz="1900" b="0" i="0" u="none" strike="noStrike" kern="1200" cap="none" spc="0" normalizeH="0" baseline="0" noProof="0" dirty="0" err="1">
                <a:ln>
                  <a:noFill/>
                </a:ln>
                <a:solidFill>
                  <a:srgbClr val="FFFFFF"/>
                </a:solidFill>
                <a:effectLst/>
                <a:uLnTx/>
                <a:uFillTx/>
                <a:latin typeface="Calibri" panose="020F0502020204030204"/>
                <a:ea typeface="+mn-ea"/>
                <a:cs typeface="+mn-cs"/>
              </a:rPr>
              <a:t>wordt</a:t>
            </a: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err="1">
                <a:ln>
                  <a:noFill/>
                </a:ln>
                <a:solidFill>
                  <a:srgbClr val="FFFFFF"/>
                </a:solidFill>
                <a:effectLst/>
                <a:uLnTx/>
                <a:uFillTx/>
                <a:latin typeface="Calibri" panose="020F0502020204030204"/>
                <a:ea typeface="+mn-ea"/>
                <a:cs typeface="+mn-cs"/>
              </a:rPr>
              <a:t>Belangrijk</a:t>
            </a: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1900" b="0" i="0" u="none" strike="noStrike" kern="1200" cap="none" spc="0" normalizeH="0" baseline="0" noProof="0" dirty="0" err="1">
                <a:ln>
                  <a:noFill/>
                </a:ln>
                <a:solidFill>
                  <a:srgbClr val="FFFFFF"/>
                </a:solidFill>
                <a:effectLst/>
                <a:uLnTx/>
                <a:uFillTx/>
                <a:latin typeface="Calibri" panose="020F0502020204030204"/>
                <a:ea typeface="+mn-ea"/>
                <a:cs typeface="+mn-cs"/>
              </a:rPr>
              <a:t>voor</a:t>
            </a:r>
            <a:r>
              <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rPr>
              <a:t> Lifestyle?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9"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p:cNvPicPr>
            <a:picLocks noChangeAspect="1"/>
          </p:cNvPicPr>
          <p:nvPr/>
        </p:nvPicPr>
        <p:blipFill>
          <a:blip r:embed="rId3"/>
          <a:stretch>
            <a:fillRect/>
          </a:stretch>
        </p:blipFill>
        <p:spPr>
          <a:xfrm>
            <a:off x="0" y="6165669"/>
            <a:ext cx="2169840" cy="692331"/>
          </a:xfrm>
          <a:prstGeom prst="rect">
            <a:avLst/>
          </a:prstGeom>
        </p:spPr>
      </p:pic>
      <p:sp>
        <p:nvSpPr>
          <p:cNvPr id="3" name="Rechthoek 2">
            <a:extLst>
              <a:ext uri="{FF2B5EF4-FFF2-40B4-BE49-F238E27FC236}">
                <a16:creationId xmlns:a16="http://schemas.microsoft.com/office/drawing/2014/main" id="{FB7F2F1A-3FB2-C848-92F4-A2DC352EB8B9}"/>
              </a:ext>
            </a:extLst>
          </p:cNvPr>
          <p:cNvSpPr/>
          <p:nvPr/>
        </p:nvSpPr>
        <p:spPr>
          <a:xfrm>
            <a:off x="7545073" y="5602499"/>
            <a:ext cx="94859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Webiste</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76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C8C74-F8C7-D341-9EFC-A7DE95233A67}"/>
              </a:ext>
            </a:extLst>
          </p:cNvPr>
          <p:cNvSpPr>
            <a:spLocks noGrp="1"/>
          </p:cNvSpPr>
          <p:nvPr>
            <p:ph type="title"/>
          </p:nvPr>
        </p:nvSpPr>
        <p:spPr/>
        <p:txBody>
          <a:bodyPr>
            <a:normAutofit fontScale="90000"/>
          </a:bodyPr>
          <a:lstStyle/>
          <a:p>
            <a:r>
              <a:rPr lang="nl-NL" dirty="0"/>
              <a:t>Ontwikkelingen in de gezondheidszorg en samenleving</a:t>
            </a:r>
          </a:p>
        </p:txBody>
      </p:sp>
      <p:sp>
        <p:nvSpPr>
          <p:cNvPr id="3" name="Tijdelijke aanduiding voor inhoud 2">
            <a:extLst>
              <a:ext uri="{FF2B5EF4-FFF2-40B4-BE49-F238E27FC236}">
                <a16:creationId xmlns:a16="http://schemas.microsoft.com/office/drawing/2014/main" id="{F6236441-7CCB-B141-906D-6EDB4B4341B8}"/>
              </a:ext>
            </a:extLst>
          </p:cNvPr>
          <p:cNvSpPr>
            <a:spLocks noGrp="1"/>
          </p:cNvSpPr>
          <p:nvPr>
            <p:ph idx="1"/>
          </p:nvPr>
        </p:nvSpPr>
        <p:spPr/>
        <p:txBody>
          <a:bodyPr>
            <a:normAutofit fontScale="77500" lnSpcReduction="20000"/>
          </a:bodyPr>
          <a:lstStyle/>
          <a:p>
            <a:r>
              <a:rPr lang="nl-NL" dirty="0"/>
              <a:t>Je bent bekend met de ontwikkelingen in de gezondheidszorg en samenleving. Nieuwe technologieën etc.</a:t>
            </a:r>
          </a:p>
          <a:p>
            <a:r>
              <a:rPr lang="nl-NL" dirty="0"/>
              <a:t>Je snapt het en kunt het ook toepassen. </a:t>
            </a:r>
          </a:p>
          <a:p>
            <a:r>
              <a:rPr lang="nl-NL" dirty="0"/>
              <a:t>Je kent de aspecten die een rol spelen bij de </a:t>
            </a:r>
            <a:r>
              <a:rPr lang="nl-NL" dirty="0" err="1"/>
              <a:t>BlueZones</a:t>
            </a:r>
            <a:r>
              <a:rPr lang="nl-NL" dirty="0"/>
              <a:t>, kunt deze vertalen naar de toekomst. Weet dit ook te vergelijken met bijvoorbeeld ander modellen als het model van positieve gezondheid</a:t>
            </a:r>
          </a:p>
          <a:p>
            <a:r>
              <a:rPr lang="nl-NL" dirty="0"/>
              <a:t>Je kent tevens de opbouw van het model van positieve gezondheid. Weet wat onder welke categorie valt.</a:t>
            </a:r>
          </a:p>
          <a:p>
            <a:r>
              <a:rPr lang="nl-NL" dirty="0"/>
              <a:t>Je weet welke factoren in het verleden gezondheid bepaalde en welk nu</a:t>
            </a:r>
          </a:p>
        </p:txBody>
      </p:sp>
    </p:spTree>
    <p:extLst>
      <p:ext uri="{BB962C8B-B14F-4D97-AF65-F5344CB8AC3E}">
        <p14:creationId xmlns:p14="http://schemas.microsoft.com/office/powerpoint/2010/main" val="148301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Top Corners Rounded 11">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Top Corners Rounded 13">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5">
            <a:extLst>
              <a:ext uri="{FF2B5EF4-FFF2-40B4-BE49-F238E27FC236}">
                <a16:creationId xmlns:a16="http://schemas.microsoft.com/office/drawing/2014/main" id="{31EE84F2-EDB3-064A-9CB2-AE884C66B70F}"/>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US" sz="3600" kern="1200">
                <a:solidFill>
                  <a:schemeClr val="bg1"/>
                </a:solidFill>
                <a:latin typeface="+mj-lt"/>
                <a:ea typeface="+mj-ea"/>
                <a:cs typeface="+mj-cs"/>
              </a:rPr>
              <a:t>Positieve gezondheid</a:t>
            </a:r>
            <a:br>
              <a:rPr lang="en-US" sz="3600" kern="1200">
                <a:solidFill>
                  <a:schemeClr val="bg1"/>
                </a:solidFill>
                <a:latin typeface="+mj-lt"/>
                <a:ea typeface="+mj-ea"/>
                <a:cs typeface="+mj-cs"/>
              </a:rPr>
            </a:br>
            <a:endParaRPr lang="en-US" sz="3600" kern="1200">
              <a:solidFill>
                <a:schemeClr val="bg1"/>
              </a:solidFill>
              <a:latin typeface="+mj-lt"/>
              <a:ea typeface="+mj-ea"/>
              <a:cs typeface="+mj-cs"/>
            </a:endParaRPr>
          </a:p>
        </p:txBody>
      </p:sp>
      <p:cxnSp>
        <p:nvCxnSpPr>
          <p:cNvPr id="16" name="Straight Connector 15">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6">
            <a:extLst>
              <a:ext uri="{FF2B5EF4-FFF2-40B4-BE49-F238E27FC236}">
                <a16:creationId xmlns:a16="http://schemas.microsoft.com/office/drawing/2014/main" id="{78CCC7F6-0D7F-E744-B668-64733DCB0962}"/>
              </a:ext>
            </a:extLst>
          </p:cNvPr>
          <p:cNvSpPr>
            <a:spLocks noGrp="1"/>
          </p:cNvSpPr>
          <p:nvPr>
            <p:ph sz="half" idx="2"/>
          </p:nvPr>
        </p:nvSpPr>
        <p:spPr>
          <a:xfrm>
            <a:off x="321733" y="2834809"/>
            <a:ext cx="4092951" cy="3042099"/>
          </a:xfrm>
        </p:spPr>
        <p:txBody>
          <a:bodyPr vert="horz" lIns="91440" tIns="45720" rIns="91440" bIns="45720" rtlCol="0" anchor="t">
            <a:normAutofit/>
          </a:bodyPr>
          <a:lstStyle/>
          <a:p>
            <a:pPr marL="457200"/>
            <a:r>
              <a:rPr lang="en-US" sz="1700">
                <a:solidFill>
                  <a:schemeClr val="bg1"/>
                </a:solidFill>
              </a:rPr>
              <a:t>Hoe voel ik me lichamelijk?</a:t>
            </a:r>
          </a:p>
          <a:p>
            <a:pPr marL="457200"/>
            <a:r>
              <a:rPr lang="en-US" sz="1700">
                <a:solidFill>
                  <a:schemeClr val="bg1"/>
                </a:solidFill>
              </a:rPr>
              <a:t>Hoe gaat het mentaal met me?</a:t>
            </a:r>
          </a:p>
          <a:p>
            <a:pPr marL="457200"/>
            <a:r>
              <a:rPr lang="en-US" sz="1700">
                <a:solidFill>
                  <a:schemeClr val="bg1"/>
                </a:solidFill>
              </a:rPr>
              <a:t>Hoeveel vertrouwen heb ik in mijn eigen toekomst?</a:t>
            </a:r>
          </a:p>
          <a:p>
            <a:pPr marL="457200"/>
            <a:r>
              <a:rPr lang="en-US" sz="1700">
                <a:solidFill>
                  <a:schemeClr val="bg1"/>
                </a:solidFill>
              </a:rPr>
              <a:t>Lukt het me te genieten van het leven?</a:t>
            </a:r>
          </a:p>
          <a:p>
            <a:pPr marL="457200"/>
            <a:r>
              <a:rPr lang="en-US" sz="1700">
                <a:solidFill>
                  <a:schemeClr val="bg1"/>
                </a:solidFill>
              </a:rPr>
              <a:t>In hoeverre kan ik meedoen in de samenleving?</a:t>
            </a:r>
          </a:p>
          <a:p>
            <a:pPr marL="457200"/>
            <a:r>
              <a:rPr lang="en-US" sz="1700">
                <a:solidFill>
                  <a:schemeClr val="bg1"/>
                </a:solidFill>
              </a:rPr>
              <a:t>Hoe ziet mijn dagelijks leven eruit?</a:t>
            </a:r>
          </a:p>
          <a:p>
            <a:endParaRPr lang="en-US" sz="1700">
              <a:solidFill>
                <a:schemeClr val="bg1"/>
              </a:solidFill>
            </a:endParaRPr>
          </a:p>
        </p:txBody>
      </p:sp>
      <p:pic>
        <p:nvPicPr>
          <p:cNvPr id="5" name="Tijdelijke aanduiding voor inhoud 4" descr="Afbeelding met tekst, kaart&#10;&#10;Automatisch gegenereerde beschrijving">
            <a:extLst>
              <a:ext uri="{FF2B5EF4-FFF2-40B4-BE49-F238E27FC236}">
                <a16:creationId xmlns:a16="http://schemas.microsoft.com/office/drawing/2014/main" id="{FF35F57F-903B-194B-AD87-CFDA9B953FC0}"/>
              </a:ext>
            </a:extLst>
          </p:cNvPr>
          <p:cNvPicPr>
            <a:picLocks noGrp="1" noChangeAspect="1"/>
          </p:cNvPicPr>
          <p:nvPr>
            <p:ph sz="half" idx="1"/>
          </p:nvPr>
        </p:nvPicPr>
        <p:blipFill>
          <a:blip r:embed="rId2"/>
          <a:stretch>
            <a:fillRect/>
          </a:stretch>
        </p:blipFill>
        <p:spPr>
          <a:xfrm>
            <a:off x="5203767" y="1150689"/>
            <a:ext cx="6542117" cy="4399573"/>
          </a:xfrm>
          <a:prstGeom prst="rect">
            <a:avLst/>
          </a:prstGeom>
        </p:spPr>
      </p:pic>
    </p:spTree>
    <p:extLst>
      <p:ext uri="{BB962C8B-B14F-4D97-AF65-F5344CB8AC3E}">
        <p14:creationId xmlns:p14="http://schemas.microsoft.com/office/powerpoint/2010/main" val="393269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40B2CF-AD28-C84F-AC3B-C408ECAF63CE}"/>
              </a:ext>
            </a:extLst>
          </p:cNvPr>
          <p:cNvSpPr>
            <a:spLocks noGrp="1"/>
          </p:cNvSpPr>
          <p:nvPr>
            <p:ph type="title"/>
          </p:nvPr>
        </p:nvSpPr>
        <p:spPr/>
        <p:txBody>
          <a:bodyPr/>
          <a:lstStyle/>
          <a:p>
            <a:r>
              <a:rPr lang="nl-NL" dirty="0"/>
              <a:t>Gezondheid en omgeving</a:t>
            </a:r>
          </a:p>
        </p:txBody>
      </p:sp>
      <p:sp>
        <p:nvSpPr>
          <p:cNvPr id="3" name="Tijdelijke aanduiding voor inhoud 2">
            <a:extLst>
              <a:ext uri="{FF2B5EF4-FFF2-40B4-BE49-F238E27FC236}">
                <a16:creationId xmlns:a16="http://schemas.microsoft.com/office/drawing/2014/main" id="{16BB6A0A-457B-F84B-8B01-0178F779230C}"/>
              </a:ext>
            </a:extLst>
          </p:cNvPr>
          <p:cNvSpPr>
            <a:spLocks noGrp="1"/>
          </p:cNvSpPr>
          <p:nvPr>
            <p:ph idx="1"/>
          </p:nvPr>
        </p:nvSpPr>
        <p:spPr/>
        <p:txBody>
          <a:bodyPr/>
          <a:lstStyle/>
          <a:p>
            <a:r>
              <a:rPr lang="nl-NL" dirty="0"/>
              <a:t>Je weet welke omgevingsfactoren een rol spelen voor de gezondheid (gebouwen, fijnstof etc.)</a:t>
            </a:r>
          </a:p>
          <a:p>
            <a:r>
              <a:rPr lang="nl-NL" dirty="0"/>
              <a:t>Je kent de risico’s van fijnstof</a:t>
            </a:r>
          </a:p>
          <a:p>
            <a:r>
              <a:rPr lang="nl-NL" dirty="0"/>
              <a:t>Weet welke klachten mensen krijgt bij sick building </a:t>
            </a:r>
            <a:r>
              <a:rPr lang="nl-NL" dirty="0" err="1"/>
              <a:t>syndrome</a:t>
            </a:r>
            <a:r>
              <a:rPr lang="nl-NL" dirty="0"/>
              <a:t>.</a:t>
            </a:r>
          </a:p>
          <a:p>
            <a:r>
              <a:rPr lang="nl-NL" dirty="0"/>
              <a:t>Je weet welke mogelijke oplossingen er zijn.</a:t>
            </a:r>
          </a:p>
        </p:txBody>
      </p:sp>
    </p:spTree>
    <p:extLst>
      <p:ext uri="{BB962C8B-B14F-4D97-AF65-F5344CB8AC3E}">
        <p14:creationId xmlns:p14="http://schemas.microsoft.com/office/powerpoint/2010/main" val="1314915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D0AE4-5B19-844A-B0FA-5D9425436F46}"/>
              </a:ext>
            </a:extLst>
          </p:cNvPr>
          <p:cNvSpPr>
            <a:spLocks noGrp="1"/>
          </p:cNvSpPr>
          <p:nvPr>
            <p:ph type="title"/>
          </p:nvPr>
        </p:nvSpPr>
        <p:spPr/>
        <p:txBody>
          <a:bodyPr/>
          <a:lstStyle/>
          <a:p>
            <a:r>
              <a:rPr lang="nl-NL" dirty="0"/>
              <a:t>Bewegen nu en in de toekomst</a:t>
            </a:r>
          </a:p>
        </p:txBody>
      </p:sp>
      <p:sp>
        <p:nvSpPr>
          <p:cNvPr id="3" name="Tijdelijke aanduiding voor inhoud 2">
            <a:extLst>
              <a:ext uri="{FF2B5EF4-FFF2-40B4-BE49-F238E27FC236}">
                <a16:creationId xmlns:a16="http://schemas.microsoft.com/office/drawing/2014/main" id="{BB982D09-9E61-7341-A2D2-E3650897AB0F}"/>
              </a:ext>
            </a:extLst>
          </p:cNvPr>
          <p:cNvSpPr>
            <a:spLocks noGrp="1"/>
          </p:cNvSpPr>
          <p:nvPr>
            <p:ph idx="1"/>
          </p:nvPr>
        </p:nvSpPr>
        <p:spPr/>
        <p:txBody>
          <a:bodyPr/>
          <a:lstStyle/>
          <a:p>
            <a:r>
              <a:rPr lang="nl-NL" dirty="0"/>
              <a:t>Je kent de Nederlandse beweegrichtlijnen en weet ook wanneer een persoon hier wel of niet aan voldoet.</a:t>
            </a:r>
          </a:p>
          <a:p>
            <a:r>
              <a:rPr lang="nl-NL" dirty="0"/>
              <a:t>Je bent bekend met de voordelen van bewegen en weet hoe bewegen zich naar de toekomst toe gaat ontwikkelen</a:t>
            </a:r>
          </a:p>
        </p:txBody>
      </p:sp>
    </p:spTree>
    <p:extLst>
      <p:ext uri="{BB962C8B-B14F-4D97-AF65-F5344CB8AC3E}">
        <p14:creationId xmlns:p14="http://schemas.microsoft.com/office/powerpoint/2010/main" val="4198021168"/>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ndVTI">
  <a:themeElements>
    <a:clrScheme name="AnalogousFromLightSeed_2SEEDS">
      <a:dk1>
        <a:srgbClr val="000000"/>
      </a:dk1>
      <a:lt1>
        <a:srgbClr val="FFFFFF"/>
      </a:lt1>
      <a:dk2>
        <a:srgbClr val="413E24"/>
      </a:dk2>
      <a:lt2>
        <a:srgbClr val="ECECF0"/>
      </a:lt2>
      <a:accent1>
        <a:srgbClr val="A8A15F"/>
      </a:accent1>
      <a:accent2>
        <a:srgbClr val="C6976B"/>
      </a:accent2>
      <a:accent3>
        <a:srgbClr val="96A86F"/>
      </a:accent3>
      <a:accent4>
        <a:srgbClr val="62AD90"/>
      </a:accent4>
      <a:accent5>
        <a:srgbClr val="71AAAB"/>
      </a:accent5>
      <a:accent6>
        <a:srgbClr val="71A1C8"/>
      </a:accent6>
      <a:hlink>
        <a:srgbClr val="7E84B9"/>
      </a:hlink>
      <a:folHlink>
        <a:srgbClr val="878787"/>
      </a:folHlink>
    </a:clrScheme>
    <a:fontScheme name="Dividend">
      <a:maj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4.xml><?xml version="1.0" encoding="utf-8"?>
<a:theme xmlns:a="http://schemas.openxmlformats.org/drawingml/2006/main" name="1_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1007</Words>
  <Application>Microsoft Macintosh PowerPoint</Application>
  <PresentationFormat>Breedbeeld</PresentationFormat>
  <Paragraphs>97</Paragraphs>
  <Slides>13</Slides>
  <Notes>1</Notes>
  <HiddenSlides>0</HiddenSlides>
  <MMClips>0</MMClips>
  <ScaleCrop>false</ScaleCrop>
  <HeadingPairs>
    <vt:vector size="6" baseType="variant">
      <vt:variant>
        <vt:lpstr>Gebruikte lettertypen</vt:lpstr>
      </vt:variant>
      <vt:variant>
        <vt:i4>5</vt:i4>
      </vt:variant>
      <vt:variant>
        <vt:lpstr>Thema</vt:lpstr>
      </vt:variant>
      <vt:variant>
        <vt:i4>4</vt:i4>
      </vt:variant>
      <vt:variant>
        <vt:lpstr>Diatitels</vt:lpstr>
      </vt:variant>
      <vt:variant>
        <vt:i4>13</vt:i4>
      </vt:variant>
    </vt:vector>
  </HeadingPairs>
  <TitlesOfParts>
    <vt:vector size="22" baseType="lpstr">
      <vt:lpstr>Arial</vt:lpstr>
      <vt:lpstr>Avenir Next LT Pro</vt:lpstr>
      <vt:lpstr>Calibri</vt:lpstr>
      <vt:lpstr>Calibri Light</vt:lpstr>
      <vt:lpstr>Wingdings 2</vt:lpstr>
      <vt:lpstr>AccentBoxVTI</vt:lpstr>
      <vt:lpstr>Kantoorthema</vt:lpstr>
      <vt:lpstr>DividendVTI</vt:lpstr>
      <vt:lpstr>1_Kantoorthema</vt:lpstr>
      <vt:lpstr>De stad van de toekomst/lifestyle</vt:lpstr>
      <vt:lpstr>PowerPoint-presentatie</vt:lpstr>
      <vt:lpstr>SDG en beter life index</vt:lpstr>
      <vt:lpstr>PowerPoint-presentatie</vt:lpstr>
      <vt:lpstr>Better life index</vt:lpstr>
      <vt:lpstr>Ontwikkelingen in de gezondheidszorg en samenleving</vt:lpstr>
      <vt:lpstr>Positieve gezondheid </vt:lpstr>
      <vt:lpstr>Gezondheid en omgeving</vt:lpstr>
      <vt:lpstr>Bewegen nu en in de toekomst</vt:lpstr>
      <vt:lpstr>Voeding in het verleden, heden en toekomst</vt:lpstr>
      <vt:lpstr>Link: Voedseltransitie: naar een duurzamer en gezonder voedselsysteem </vt:lpstr>
      <vt:lpstr>Preventieakkoord gezonder Nederland</vt:lpstr>
      <vt:lpstr>Modellen t.b.v. gezondheid en gezondheidsvoorlichting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stad van de toekomst/lifestyle</dc:title>
  <dc:creator>Mariska de Rouw</dc:creator>
  <cp:lastModifiedBy>Mariska de Rouw</cp:lastModifiedBy>
  <cp:revision>3</cp:revision>
  <dcterms:created xsi:type="dcterms:W3CDTF">2020-04-03T07:21:46Z</dcterms:created>
  <dcterms:modified xsi:type="dcterms:W3CDTF">2020-04-03T09:15:40Z</dcterms:modified>
</cp:coreProperties>
</file>